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16"/>
  </p:notesMasterIdLst>
  <p:sldIdLst>
    <p:sldId id="256" r:id="rId2"/>
    <p:sldId id="319" r:id="rId3"/>
    <p:sldId id="416" r:id="rId4"/>
    <p:sldId id="320" r:id="rId5"/>
    <p:sldId id="415" r:id="rId6"/>
    <p:sldId id="423" r:id="rId7"/>
    <p:sldId id="422" r:id="rId8"/>
    <p:sldId id="421" r:id="rId9"/>
    <p:sldId id="393" r:id="rId10"/>
    <p:sldId id="362" r:id="rId11"/>
    <p:sldId id="370" r:id="rId12"/>
    <p:sldId id="418" r:id="rId13"/>
    <p:sldId id="419" r:id="rId14"/>
    <p:sldId id="420" r:id="rId15"/>
  </p:sldIdLst>
  <p:sldSz cx="9144000" cy="5143500" type="screen16x9"/>
  <p:notesSz cx="6858000" cy="9144000"/>
  <p:embeddedFontLst>
    <p:embeddedFont>
      <p:font typeface="Linotte-Heavy" pitchFamily="50" charset="0"/>
      <p:regular r:id="rId17"/>
    </p:embeddedFont>
    <p:embeddedFont>
      <p:font typeface="Mitr" panose="00000500000000000000" pitchFamily="2" charset="-34"/>
      <p:regular r:id="rId18"/>
      <p:bold r:id="rId19"/>
    </p:embeddedFont>
    <p:embeddedFont>
      <p:font typeface="Prompt" panose="00000500000000000000" pitchFamily="2" charset="-34"/>
      <p:regular r:id="rId20"/>
      <p:bold r:id="rId21"/>
      <p:italic r:id="rId22"/>
      <p:boldItalic r:id="rId23"/>
    </p:embeddedFont>
    <p:embeddedFont>
      <p:font typeface="Proxima Nova" panose="020B0604020202020204" charset="0"/>
      <p:regular r:id="rId24"/>
      <p:bold r:id="rId25"/>
      <p:italic r:id="rId26"/>
      <p:boldItalic r:id="rId27"/>
    </p:embeddedFont>
    <p:embeddedFont>
      <p:font typeface="Proxima Nova Semibold" panose="020B0604020202020204" charset="0"/>
      <p:regular r:id="rId28"/>
      <p:bold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9AA0A6"/>
          </p15:clr>
        </p15:guide>
        <p15:guide id="2" orient="horz" pos="1789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2B74"/>
    <a:srgbClr val="FFCC99"/>
    <a:srgbClr val="00359E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F9C9EED-7132-43C2-8DCE-A16D741B72B1}">
  <a:tblStyle styleId="{7F9C9EED-7132-43C2-8DCE-A16D741B72B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97" autoAdjust="0"/>
    <p:restoredTop sz="96247" autoAdjust="0"/>
  </p:normalViewPr>
  <p:slideViewPr>
    <p:cSldViewPr snapToGrid="0">
      <p:cViewPr varScale="1">
        <p:scale>
          <a:sx n="140" d="100"/>
          <a:sy n="140" d="100"/>
        </p:scale>
        <p:origin x="372" y="144"/>
      </p:cViewPr>
      <p:guideLst>
        <p:guide pos="2880"/>
        <p:guide orient="horz" pos="17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5105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7288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071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5205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02816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44009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5724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24715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0962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8487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0200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6092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2387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20000" y="540000"/>
            <a:ext cx="5147100" cy="32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720000" y="3967925"/>
            <a:ext cx="7704000" cy="3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135311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362B74"/>
        </a:soli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0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233" name="Google Shape;233;p30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10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10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svg"/><Relationship Id="rId18" Type="http://schemas.openxmlformats.org/officeDocument/2006/relationships/image" Target="../media/image27.png"/><Relationship Id="rId3" Type="http://schemas.openxmlformats.org/officeDocument/2006/relationships/image" Target="../media/image5.png"/><Relationship Id="rId21" Type="http://schemas.openxmlformats.org/officeDocument/2006/relationships/image" Target="../media/image30.svg"/><Relationship Id="rId7" Type="http://schemas.microsoft.com/office/2007/relationships/hdphoto" Target="../media/hdphoto1.wdp"/><Relationship Id="rId12" Type="http://schemas.openxmlformats.org/officeDocument/2006/relationships/image" Target="../media/image21.png"/><Relationship Id="rId17" Type="http://schemas.openxmlformats.org/officeDocument/2006/relationships/image" Target="../media/image26.sv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0.svg"/><Relationship Id="rId5" Type="http://schemas.openxmlformats.org/officeDocument/2006/relationships/image" Target="../media/image1.png"/><Relationship Id="rId15" Type="http://schemas.openxmlformats.org/officeDocument/2006/relationships/image" Target="../media/image24.svg"/><Relationship Id="rId23" Type="http://schemas.openxmlformats.org/officeDocument/2006/relationships/image" Target="../media/image32.svg"/><Relationship Id="rId10" Type="http://schemas.openxmlformats.org/officeDocument/2006/relationships/image" Target="../media/image19.png"/><Relationship Id="rId19" Type="http://schemas.openxmlformats.org/officeDocument/2006/relationships/image" Target="../media/image28.svg"/><Relationship Id="rId4" Type="http://schemas.openxmlformats.org/officeDocument/2006/relationships/image" Target="../media/image6.svg"/><Relationship Id="rId9" Type="http://schemas.openxmlformats.org/officeDocument/2006/relationships/image" Target="../media/image18.sv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svg"/><Relationship Id="rId18" Type="http://schemas.openxmlformats.org/officeDocument/2006/relationships/image" Target="../media/image39.png"/><Relationship Id="rId26" Type="http://schemas.openxmlformats.org/officeDocument/2006/relationships/image" Target="../media/image45.png"/><Relationship Id="rId3" Type="http://schemas.openxmlformats.org/officeDocument/2006/relationships/image" Target="../media/image5.png"/><Relationship Id="rId21" Type="http://schemas.openxmlformats.org/officeDocument/2006/relationships/image" Target="../media/image24.svg"/><Relationship Id="rId7" Type="http://schemas.microsoft.com/office/2007/relationships/hdphoto" Target="../media/hdphoto1.wdp"/><Relationship Id="rId12" Type="http://schemas.openxmlformats.org/officeDocument/2006/relationships/image" Target="../media/image35.png"/><Relationship Id="rId17" Type="http://schemas.openxmlformats.org/officeDocument/2006/relationships/image" Target="../media/image38.svg"/><Relationship Id="rId25" Type="http://schemas.openxmlformats.org/officeDocument/2006/relationships/image" Target="../media/image44.sv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7.png"/><Relationship Id="rId20" Type="http://schemas.openxmlformats.org/officeDocument/2006/relationships/image" Target="../media/image23.png"/><Relationship Id="rId29" Type="http://schemas.openxmlformats.org/officeDocument/2006/relationships/image" Target="../media/image48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8.svg"/><Relationship Id="rId24" Type="http://schemas.openxmlformats.org/officeDocument/2006/relationships/image" Target="../media/image43.png"/><Relationship Id="rId32" Type="http://schemas.openxmlformats.org/officeDocument/2006/relationships/image" Target="../media/image51.png"/><Relationship Id="rId5" Type="http://schemas.openxmlformats.org/officeDocument/2006/relationships/image" Target="../media/image1.png"/><Relationship Id="rId15" Type="http://schemas.openxmlformats.org/officeDocument/2006/relationships/image" Target="../media/image32.svg"/><Relationship Id="rId23" Type="http://schemas.openxmlformats.org/officeDocument/2006/relationships/image" Target="../media/image42.svg"/><Relationship Id="rId28" Type="http://schemas.openxmlformats.org/officeDocument/2006/relationships/image" Target="../media/image47.png"/><Relationship Id="rId10" Type="http://schemas.openxmlformats.org/officeDocument/2006/relationships/image" Target="../media/image27.png"/><Relationship Id="rId19" Type="http://schemas.openxmlformats.org/officeDocument/2006/relationships/image" Target="../media/image40.svg"/><Relationship Id="rId31" Type="http://schemas.openxmlformats.org/officeDocument/2006/relationships/image" Target="../media/image50.svg"/><Relationship Id="rId4" Type="http://schemas.openxmlformats.org/officeDocument/2006/relationships/image" Target="../media/image6.svg"/><Relationship Id="rId9" Type="http://schemas.openxmlformats.org/officeDocument/2006/relationships/image" Target="../media/image34.svg"/><Relationship Id="rId14" Type="http://schemas.openxmlformats.org/officeDocument/2006/relationships/image" Target="../media/image31.png"/><Relationship Id="rId22" Type="http://schemas.openxmlformats.org/officeDocument/2006/relationships/image" Target="../media/image41.png"/><Relationship Id="rId27" Type="http://schemas.openxmlformats.org/officeDocument/2006/relationships/image" Target="../media/image46.svg"/><Relationship Id="rId30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53.svg"/><Relationship Id="rId5" Type="http://schemas.openxmlformats.org/officeDocument/2006/relationships/image" Target="../media/image1.png"/><Relationship Id="rId10" Type="http://schemas.openxmlformats.org/officeDocument/2006/relationships/image" Target="../media/image52.png"/><Relationship Id="rId4" Type="http://schemas.openxmlformats.org/officeDocument/2006/relationships/image" Target="../media/image6.svg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53.svg"/><Relationship Id="rId3" Type="http://schemas.openxmlformats.org/officeDocument/2006/relationships/image" Target="../media/image5.png"/><Relationship Id="rId7" Type="http://schemas.microsoft.com/office/2007/relationships/hdphoto" Target="../media/hdphoto1.wdp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57.svg"/><Relationship Id="rId5" Type="http://schemas.openxmlformats.org/officeDocument/2006/relationships/image" Target="../media/image1.png"/><Relationship Id="rId10" Type="http://schemas.openxmlformats.org/officeDocument/2006/relationships/image" Target="../media/image56.png"/><Relationship Id="rId4" Type="http://schemas.openxmlformats.org/officeDocument/2006/relationships/image" Target="../media/image6.svg"/><Relationship Id="rId9" Type="http://schemas.openxmlformats.org/officeDocument/2006/relationships/image" Target="../media/image55.png"/><Relationship Id="rId1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53.svg"/><Relationship Id="rId3" Type="http://schemas.openxmlformats.org/officeDocument/2006/relationships/image" Target="../media/image5.png"/><Relationship Id="rId7" Type="http://schemas.microsoft.com/office/2007/relationships/hdphoto" Target="../media/hdphoto1.wdp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57.svg"/><Relationship Id="rId4" Type="http://schemas.openxmlformats.org/officeDocument/2006/relationships/image" Target="../media/image6.svg"/><Relationship Id="rId9" Type="http://schemas.openxmlformats.org/officeDocument/2006/relationships/image" Target="../media/image56.png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รูปภาพ 23">
            <a:extLst>
              <a:ext uri="{FF2B5EF4-FFF2-40B4-BE49-F238E27FC236}">
                <a16:creationId xmlns:a16="http://schemas.microsoft.com/office/drawing/2014/main" id="{E6BD64D7-0583-4B6D-7F82-8A89AD03C8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231640"/>
            <a:ext cx="9143999" cy="4911859"/>
          </a:xfrm>
          <a:prstGeom prst="rect">
            <a:avLst/>
          </a:prstGeom>
        </p:spPr>
      </p:pic>
      <p:sp>
        <p:nvSpPr>
          <p:cNvPr id="3" name="Google Shape;271;p34">
            <a:extLst>
              <a:ext uri="{FF2B5EF4-FFF2-40B4-BE49-F238E27FC236}">
                <a16:creationId xmlns:a16="http://schemas.microsoft.com/office/drawing/2014/main" id="{9ABF22EB-B91A-3BA9-E2DF-C5346771E005}"/>
              </a:ext>
            </a:extLst>
          </p:cNvPr>
          <p:cNvSpPr txBox="1">
            <a:spLocks/>
          </p:cNvSpPr>
          <p:nvPr/>
        </p:nvSpPr>
        <p:spPr>
          <a:xfrm>
            <a:off x="203862" y="1156781"/>
            <a:ext cx="8582303" cy="753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400" dirty="0">
                <a:solidFill>
                  <a:schemeClr val="accent4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ประชุมชี้แจงและทดลองใช้งาน</a:t>
            </a:r>
            <a:br>
              <a:rPr lang="th-TH" sz="2200" dirty="0">
                <a:solidFill>
                  <a:schemeClr val="accent6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</a:br>
            <a:r>
              <a:rPr lang="th-TH" sz="2200" b="1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ระบบบริหารจัดการสัญญาและหลักประกัน</a:t>
            </a:r>
            <a:r>
              <a:rPr lang="th-TH" sz="2200" b="1" dirty="0">
                <a:solidFill>
                  <a:schemeClr val="accent6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 กรมควบคุมโรค</a:t>
            </a:r>
            <a:endParaRPr lang="en-US" sz="2200" b="1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70C30D8E-1F98-D1B6-FCA8-551A32BBA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1337" y="2515396"/>
            <a:ext cx="4061326" cy="581857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336D8F89-E2FF-1D38-399A-C1D1133C5C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48887" y="215238"/>
            <a:ext cx="662262" cy="8337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A00F3F0A-9024-AB44-3BFE-F637D9BAB2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225" y="231641"/>
            <a:ext cx="498066" cy="500833"/>
          </a:xfrm>
          <a:prstGeom prst="rect">
            <a:avLst/>
          </a:prstGeom>
        </p:spPr>
      </p:pic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A04C2354-1381-3087-4C89-C59A523C5E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3458" y="2214250"/>
            <a:ext cx="368617" cy="370665"/>
          </a:xfrm>
          <a:prstGeom prst="rect">
            <a:avLst/>
          </a:prstGeom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2985E030-8C29-EDF9-5C27-F0300A1D24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2908" y="3727509"/>
            <a:ext cx="314724" cy="316472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202CC5AE-0D6A-1562-50FC-1AF3532583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7767" y="4358664"/>
            <a:ext cx="177449" cy="178435"/>
          </a:xfrm>
          <a:prstGeom prst="rect">
            <a:avLst/>
          </a:prstGeom>
        </p:spPr>
      </p:pic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id="{C986C4E8-6D2E-FAEC-C81F-EDDBC7115CF7}"/>
              </a:ext>
            </a:extLst>
          </p:cNvPr>
          <p:cNvSpPr/>
          <p:nvPr/>
        </p:nvSpPr>
        <p:spPr>
          <a:xfrm>
            <a:off x="2910052" y="4476568"/>
            <a:ext cx="3169920" cy="45169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D28010CD-EA5C-1F39-F56D-5780E6378F37}"/>
              </a:ext>
            </a:extLst>
          </p:cNvPr>
          <p:cNvSpPr txBox="1"/>
          <p:nvPr/>
        </p:nvSpPr>
        <p:spPr>
          <a:xfrm>
            <a:off x="2209012" y="4548527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dirty="0">
                <a:solidFill>
                  <a:srgbClr val="00359E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11E2B5B3-C325-A1AD-CEF8-A6071EF8724E}"/>
              </a:ext>
            </a:extLst>
          </p:cNvPr>
          <p:cNvSpPr txBox="1"/>
          <p:nvPr/>
        </p:nvSpPr>
        <p:spPr>
          <a:xfrm>
            <a:off x="1700685" y="3609591"/>
            <a:ext cx="561040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chemeClr val="bg1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วันที่ 5 มิถุนายน 2567</a:t>
            </a:r>
            <a:br>
              <a:rPr lang="th-TH" sz="2400" dirty="0">
                <a:solidFill>
                  <a:schemeClr val="bg1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</a:br>
            <a:r>
              <a:rPr lang="th-TH" sz="2400" dirty="0">
                <a:solidFill>
                  <a:schemeClr val="bg1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ห้องประชุมอายุรก</a:t>
            </a:r>
            <a:r>
              <a:rPr lang="th-TH" sz="2400" dirty="0" err="1">
                <a:solidFill>
                  <a:schemeClr val="bg1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ิจ</a:t>
            </a:r>
            <a:r>
              <a:rPr lang="th-TH" sz="2400" dirty="0">
                <a:solidFill>
                  <a:schemeClr val="bg1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โกศล กรมควบคุมโรค </a:t>
            </a:r>
            <a:endParaRPr lang="en-US" sz="2400" dirty="0">
              <a:solidFill>
                <a:schemeClr val="bg1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กราฟิก 2">
            <a:extLst>
              <a:ext uri="{FF2B5EF4-FFF2-40B4-BE49-F238E27FC236}">
                <a16:creationId xmlns:a16="http://schemas.microsoft.com/office/drawing/2014/main" id="{B24D78FF-1BF4-E9D3-AB53-EA79B4943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691" y="1218206"/>
            <a:ext cx="6379285" cy="562828"/>
          </a:xfrm>
          <a:prstGeom prst="rect">
            <a:avLst/>
          </a:prstGeom>
        </p:spPr>
      </p:pic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id="{11B7E0B8-FA51-1892-52B4-1B9198DDD0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66987"/>
            <a:ext cx="9143999" cy="5080975"/>
          </a:xfrm>
          <a:prstGeom prst="rect">
            <a:avLst/>
          </a:prstGeom>
        </p:spPr>
      </p:pic>
      <p:sp>
        <p:nvSpPr>
          <p:cNvPr id="13" name="Google Shape;271;p34">
            <a:extLst>
              <a:ext uri="{FF2B5EF4-FFF2-40B4-BE49-F238E27FC236}">
                <a16:creationId xmlns:a16="http://schemas.microsoft.com/office/drawing/2014/main" id="{1EF7BE82-0D1F-A8E4-5253-AFEAFF431120}"/>
              </a:ext>
            </a:extLst>
          </p:cNvPr>
          <p:cNvSpPr txBox="1">
            <a:spLocks/>
          </p:cNvSpPr>
          <p:nvPr/>
        </p:nvSpPr>
        <p:spPr>
          <a:xfrm>
            <a:off x="787986" y="1840411"/>
            <a:ext cx="7568028" cy="2929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>
              <a:lnSpc>
                <a:spcPct val="120000"/>
              </a:lnSpc>
            </a:pP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- คืนหลักประกันสัญญาไม่ถูกต้องตามระเบียบฯ ข้อ 170 (2) </a:t>
            </a:r>
          </a:p>
          <a:p>
            <a:pPr>
              <a:lnSpc>
                <a:spcPct val="120000"/>
              </a:lnSpc>
            </a:pP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- ก่อนคืนหลักประกันสัญญาไม่มีการตรวจสอบความชำรุดบกพร่อง </a:t>
            </a:r>
          </a:p>
          <a:p>
            <a:pPr>
              <a:lnSpc>
                <a:spcPct val="120000"/>
              </a:lnSpc>
            </a:pP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- หน่วยงานไม่มีทะเบียนคุมสัญญาและหลักประกันสัญญา </a:t>
            </a:r>
          </a:p>
          <a:p>
            <a:pPr>
              <a:lnSpc>
                <a:spcPct val="120000"/>
              </a:lnSpc>
            </a:pP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- ลงทะเบียนหลักประกันสัญญาไม่ครบถ้วน </a:t>
            </a:r>
          </a:p>
          <a:p>
            <a:pPr>
              <a:lnSpc>
                <a:spcPct val="120000"/>
              </a:lnSpc>
            </a:pP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- การค้นหาข้อมูลสัญญาและหลักประกันแต่ละครั้งไม่สะดวก รวดเร็ว</a:t>
            </a:r>
            <a:b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</a:b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- มีทะเบียนคุมสัญญาและหลักประกันแต่ข้อมูลไม่เป็นปัจจุบัน</a:t>
            </a:r>
            <a:b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</a:b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- ไม่สามารถตรวจสอบทะเบียนสัญญาและหลักประกันในภาพรวมของ</a:t>
            </a:r>
            <a:b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</a:br>
            <a:r>
              <a:rPr lang="th-TH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  กรมควบคุมโรคได้ 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006889E2-0A00-91D4-D29D-15B301BE82AB}"/>
              </a:ext>
            </a:extLst>
          </p:cNvPr>
          <p:cNvSpPr txBox="1"/>
          <p:nvPr/>
        </p:nvSpPr>
        <p:spPr>
          <a:xfrm>
            <a:off x="816144" y="1297133"/>
            <a:ext cx="7511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ประเด็นปัญหาของทะเบียนสัญญาและหลักประกันสัญญา</a:t>
            </a: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172F0AF8-1C7C-DBCD-765F-EA3E3615F6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297" y="137463"/>
            <a:ext cx="624090" cy="785678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4997DA7-1787-716E-9F5F-09A53E5147AA}"/>
              </a:ext>
            </a:extLst>
          </p:cNvPr>
          <p:cNvSpPr/>
          <p:nvPr/>
        </p:nvSpPr>
        <p:spPr>
          <a:xfrm rot="5400000">
            <a:off x="5136238" y="-2876559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E72A104-290A-EBC0-E7CB-9D4586B8F8CD}"/>
              </a:ext>
            </a:extLst>
          </p:cNvPr>
          <p:cNvSpPr/>
          <p:nvPr/>
        </p:nvSpPr>
        <p:spPr>
          <a:xfrm rot="10853240">
            <a:off x="503009" y="1359181"/>
            <a:ext cx="236310" cy="23631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EC4D8D74-D3E2-C8A4-A931-6E177B67E7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7079" y="1393471"/>
            <a:ext cx="3191912" cy="3163789"/>
          </a:xfrm>
          <a:prstGeom prst="rect">
            <a:avLst/>
          </a:prstGeom>
        </p:spPr>
      </p:pic>
      <p:sp>
        <p:nvSpPr>
          <p:cNvPr id="20" name="Google Shape;271;p34">
            <a:extLst>
              <a:ext uri="{FF2B5EF4-FFF2-40B4-BE49-F238E27FC236}">
                <a16:creationId xmlns:a16="http://schemas.microsoft.com/office/drawing/2014/main" id="{753C026A-348D-D210-F074-2670673E007B}"/>
              </a:ext>
            </a:extLst>
          </p:cNvPr>
          <p:cNvSpPr txBox="1">
            <a:spLocks/>
          </p:cNvSpPr>
          <p:nvPr/>
        </p:nvSpPr>
        <p:spPr>
          <a:xfrm>
            <a:off x="1328996" y="55442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A488D9D0-C785-462A-9B2B-AB80EBF06248}"/>
              </a:ext>
            </a:extLst>
          </p:cNvPr>
          <p:cNvSpPr/>
          <p:nvPr/>
        </p:nvSpPr>
        <p:spPr>
          <a:xfrm>
            <a:off x="2910052" y="4476568"/>
            <a:ext cx="3169920" cy="451694"/>
          </a:xfrm>
          <a:prstGeom prst="roundRect">
            <a:avLst>
              <a:gd name="adj" fmla="val 25102"/>
            </a:avLst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3FCAEDFD-0A7A-01EF-A82C-88FD1F7A643B}"/>
              </a:ext>
            </a:extLst>
          </p:cNvPr>
          <p:cNvSpPr txBox="1"/>
          <p:nvPr/>
        </p:nvSpPr>
        <p:spPr>
          <a:xfrm>
            <a:off x="2209012" y="4548527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dirty="0">
                <a:solidFill>
                  <a:srgbClr val="00359E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38351064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7ED805F1-CC77-2F5F-544F-606864EC6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1" y="84357"/>
            <a:ext cx="9143999" cy="5059142"/>
          </a:xfrm>
          <a:prstGeom prst="rect">
            <a:avLst/>
          </a:prstGeom>
        </p:spPr>
      </p:pic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8D389DF3-CA7B-14D1-39C9-F8CFB6610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3280" y="643844"/>
            <a:ext cx="3928727" cy="504701"/>
          </a:xfrm>
          <a:prstGeom prst="rect">
            <a:avLst/>
          </a:prstGeom>
        </p:spPr>
      </p:pic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CA51694-668C-975E-128B-0839756BDE24}"/>
              </a:ext>
            </a:extLst>
          </p:cNvPr>
          <p:cNvSpPr txBox="1"/>
          <p:nvPr/>
        </p:nvSpPr>
        <p:spPr>
          <a:xfrm>
            <a:off x="1483798" y="726917"/>
            <a:ext cx="46385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ปัญหาที่พบจากการตรวจสอบ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: </a:t>
            </a:r>
            <a:r>
              <a:rPr lang="th-TH" sz="1600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สัญญา</a:t>
            </a: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69F8BEC9-2F0F-4E59-8230-98B1344DE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67123063-C3C4-D3AB-35AE-988345CDE8B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945" t="6816" r="10016" b="47218"/>
          <a:stretch/>
        </p:blipFill>
        <p:spPr>
          <a:xfrm>
            <a:off x="2210080" y="1063005"/>
            <a:ext cx="4739640" cy="3996138"/>
          </a:xfrm>
          <a:prstGeom prst="rect">
            <a:avLst/>
          </a:prstGeom>
        </p:spPr>
      </p:pic>
      <p:sp>
        <p:nvSpPr>
          <p:cNvPr id="2" name="Rectangle: Rounded Corners 3">
            <a:extLst>
              <a:ext uri="{FF2B5EF4-FFF2-40B4-BE49-F238E27FC236}">
                <a16:creationId xmlns:a16="http://schemas.microsoft.com/office/drawing/2014/main" id="{CA68C3D2-B756-67CB-6E70-24DF7069ED15}"/>
              </a:ext>
            </a:extLst>
          </p:cNvPr>
          <p:cNvSpPr/>
          <p:nvPr/>
        </p:nvSpPr>
        <p:spPr>
          <a:xfrm rot="5400000">
            <a:off x="5053101" y="-2872185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Google Shape;271;p34">
            <a:extLst>
              <a:ext uri="{FF2B5EF4-FFF2-40B4-BE49-F238E27FC236}">
                <a16:creationId xmlns:a16="http://schemas.microsoft.com/office/drawing/2014/main" id="{921CBBDD-C760-9A06-0CF7-C7507646FF19}"/>
              </a:ext>
            </a:extLst>
          </p:cNvPr>
          <p:cNvSpPr txBox="1">
            <a:spLocks/>
          </p:cNvSpPr>
          <p:nvPr/>
        </p:nvSpPr>
        <p:spPr>
          <a:xfrm>
            <a:off x="1245859" y="59816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15008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7ED805F1-CC77-2F5F-544F-606864EC6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06680"/>
            <a:ext cx="9143999" cy="5250180"/>
          </a:xfrm>
          <a:prstGeom prst="rect">
            <a:avLst/>
          </a:prstGeom>
        </p:spPr>
      </p:pic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8D389DF3-CA7B-14D1-39C9-F8CFB6610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3280" y="643844"/>
            <a:ext cx="7162620" cy="504701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69F8BEC9-2F0F-4E59-8230-98B1344DE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54" name="กล่องข้อความ 53">
            <a:extLst>
              <a:ext uri="{FF2B5EF4-FFF2-40B4-BE49-F238E27FC236}">
                <a16:creationId xmlns:a16="http://schemas.microsoft.com/office/drawing/2014/main" id="{D1CE4E1C-6BEB-2E5A-8FE7-091B72033AA2}"/>
              </a:ext>
            </a:extLst>
          </p:cNvPr>
          <p:cNvSpPr txBox="1"/>
          <p:nvPr/>
        </p:nvSpPr>
        <p:spPr>
          <a:xfrm>
            <a:off x="1483798" y="726917"/>
            <a:ext cx="46385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ปัญหาที่พบจากการตรวจสอบ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: </a:t>
            </a:r>
            <a:r>
              <a:rPr lang="th-TH" sz="1600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หลักประกันสัญญา</a:t>
            </a:r>
          </a:p>
        </p:txBody>
      </p:sp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01CCFDF9-EC11-A6F3-3FA5-FE327570E28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992" t="29714" r="11061" b="16736"/>
          <a:stretch/>
        </p:blipFill>
        <p:spPr>
          <a:xfrm>
            <a:off x="771583" y="1148544"/>
            <a:ext cx="3800417" cy="3837178"/>
          </a:xfrm>
          <a:prstGeom prst="rect">
            <a:avLst/>
          </a:prstGeom>
        </p:spPr>
      </p:pic>
      <p:pic>
        <p:nvPicPr>
          <p:cNvPr id="59" name="รูปภาพ 58">
            <a:extLst>
              <a:ext uri="{FF2B5EF4-FFF2-40B4-BE49-F238E27FC236}">
                <a16:creationId xmlns:a16="http://schemas.microsoft.com/office/drawing/2014/main" id="{A78B4EF1-0024-4AA4-2A90-B12DA24AA33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3309" t="7841" r="10641" b="31122"/>
          <a:stretch/>
        </p:blipFill>
        <p:spPr>
          <a:xfrm>
            <a:off x="4922519" y="1164321"/>
            <a:ext cx="3383381" cy="3837178"/>
          </a:xfrm>
          <a:prstGeom prst="rect">
            <a:avLst/>
          </a:prstGeom>
        </p:spPr>
      </p:pic>
      <p:sp>
        <p:nvSpPr>
          <p:cNvPr id="2" name="Rectangle: Rounded Corners 3">
            <a:extLst>
              <a:ext uri="{FF2B5EF4-FFF2-40B4-BE49-F238E27FC236}">
                <a16:creationId xmlns:a16="http://schemas.microsoft.com/office/drawing/2014/main" id="{B0A633F3-05CF-7DEE-3DDC-FC33F9C2E411}"/>
              </a:ext>
            </a:extLst>
          </p:cNvPr>
          <p:cNvSpPr/>
          <p:nvPr/>
        </p:nvSpPr>
        <p:spPr>
          <a:xfrm rot="5400000">
            <a:off x="5049150" y="-2880074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Google Shape;271;p34">
            <a:extLst>
              <a:ext uri="{FF2B5EF4-FFF2-40B4-BE49-F238E27FC236}">
                <a16:creationId xmlns:a16="http://schemas.microsoft.com/office/drawing/2014/main" id="{3F8D6A0B-329E-5D5A-985F-041EAC40F2F0}"/>
              </a:ext>
            </a:extLst>
          </p:cNvPr>
          <p:cNvSpPr txBox="1">
            <a:spLocks/>
          </p:cNvSpPr>
          <p:nvPr/>
        </p:nvSpPr>
        <p:spPr>
          <a:xfrm>
            <a:off x="1241908" y="51927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017251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7ED805F1-CC77-2F5F-544F-606864EC6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06680"/>
            <a:ext cx="9143999" cy="5250180"/>
          </a:xfrm>
          <a:prstGeom prst="rect">
            <a:avLst/>
          </a:prstGeom>
        </p:spPr>
      </p:pic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8D389DF3-CA7B-14D1-39C9-F8CFB6610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3280" y="643844"/>
            <a:ext cx="7528280" cy="504701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69F8BEC9-2F0F-4E59-8230-98B1344DE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82FEF873-B841-EAFE-0FBB-1586E5ED2E2C}"/>
              </a:ext>
            </a:extLst>
          </p:cNvPr>
          <p:cNvSpPr txBox="1"/>
          <p:nvPr/>
        </p:nvSpPr>
        <p:spPr>
          <a:xfrm>
            <a:off x="548640" y="1186929"/>
            <a:ext cx="8257340" cy="5257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h-TH" sz="1500" dirty="0">
                <a:latin typeface="Mitr" panose="00000500000000000000" pitchFamily="2" charset="-34"/>
                <a:cs typeface="Mitr" panose="00000500000000000000" pitchFamily="2" charset="-34"/>
              </a:rPr>
              <a:t>	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ข้อ 170 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ให้หน่วยงานของรัฐคืนหลักประกันให้แก่ผู้ยื่นข้อเสนอ คู่สัญญา หรือผู้ค้ำประกัน </a:t>
            </a:r>
            <a:b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ตามหลักเกณฑ์ดังนี้ </a:t>
            </a:r>
          </a:p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		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(2)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 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หลักประกันสัญญาให้คืนให้แก่คู่สัญญา หรือผู้ค้ำประกันโดยเร็ว และอย่างช้าต้อง</a:t>
            </a:r>
            <a:b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ไม่เกิน 15 วัน นับถัดจากวันที่คู่สัญญาพ้นจากข้อผูกพันตามสัญญาแล้ว 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การจัดซื้อจัดจ้างที่ไม่ต้องมีการรับประกันเพื่อความชำรุดบกพร่อง ให้คืนหลักประกันให้แก่ คู่สัญญา หรือ ผู้ค้ำประกันตามอัตราส่วนของพัสดุ</a:t>
            </a:r>
            <a:b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ซึ่งหน่วยงานของรัฐได้รับมอบไว้แล้ว แต่ทั้งนี้ จะต้องระบุไว้เป็นเงื่อนไขใน เอกสารเชิญชวน และในสัญญาด้วย การคืนหลักประกันที่เป็นหนังสือค้ำประกันธนาคาร บริษัทเงินทุน หรือบริษัทเงินทุนหลักทรัพย์ในกรณีที่ </a:t>
            </a:r>
            <a:b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ผู้ยื่นข้อเสนอหรือคู่สัญญาไม่มารับภายในกำหนดเวลาข้างต้น ให้รีบส่งต้นฉบับหนังสือค้ำประกันให้แก่</a:t>
            </a:r>
            <a:b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ผู้ยื่น ข้อเสนอ หรือคู่สัญญา โดยทางไปรษณีย์ลงทะเบียนโดยเร็ว พร้อมกับแจ้งให้ธนาคารบริษัทเงินทุน </a:t>
            </a:r>
            <a:b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หรือบริษัท เงินทุนหลักทรัพย์ผู้ค้ำประกันทราบด้วย 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สำหรับหนังสือค้ำประกันอิเล็กทรอนิกส์ของธนาคารให้คืน</a:t>
            </a:r>
            <a:b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แก่ธนาคารผู้ออกหนังสือค้ำประกันอิเล็กทรอนิกส์ผ่านทางระบบจัดซื้อจัดจ้างภาครัฐด้วยอิเล็กทรอนิกส์ 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CA51694-668C-975E-128B-0839756BDE24}"/>
              </a:ext>
            </a:extLst>
          </p:cNvPr>
          <p:cNvSpPr txBox="1"/>
          <p:nvPr/>
        </p:nvSpPr>
        <p:spPr>
          <a:xfrm>
            <a:off x="1552377" y="750524"/>
            <a:ext cx="69591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accent4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ระเบียบกระทรวงการคลังว่าด้วยการจัดซื้อจัดจ้างและการบริหารพัสดุภาครัฐ พ.ศ. 2560</a:t>
            </a:r>
          </a:p>
        </p:txBody>
      </p:sp>
      <p:sp>
        <p:nvSpPr>
          <p:cNvPr id="2" name="Rectangle: Rounded Corners 3">
            <a:extLst>
              <a:ext uri="{FF2B5EF4-FFF2-40B4-BE49-F238E27FC236}">
                <a16:creationId xmlns:a16="http://schemas.microsoft.com/office/drawing/2014/main" id="{0B4A9A8E-1477-0210-C563-29EF2DD83B89}"/>
              </a:ext>
            </a:extLst>
          </p:cNvPr>
          <p:cNvSpPr/>
          <p:nvPr/>
        </p:nvSpPr>
        <p:spPr>
          <a:xfrm rot="5400000">
            <a:off x="5049150" y="-2880074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Google Shape;271;p34">
            <a:extLst>
              <a:ext uri="{FF2B5EF4-FFF2-40B4-BE49-F238E27FC236}">
                <a16:creationId xmlns:a16="http://schemas.microsoft.com/office/drawing/2014/main" id="{CFB31555-3369-A12A-AAEF-0243B2063095}"/>
              </a:ext>
            </a:extLst>
          </p:cNvPr>
          <p:cNvSpPr txBox="1">
            <a:spLocks/>
          </p:cNvSpPr>
          <p:nvPr/>
        </p:nvSpPr>
        <p:spPr>
          <a:xfrm>
            <a:off x="1241908" y="51927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220065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7ED805F1-CC77-2F5F-544F-606864EC6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06680"/>
            <a:ext cx="9143999" cy="5250180"/>
          </a:xfrm>
          <a:prstGeom prst="rect">
            <a:avLst/>
          </a:prstGeom>
        </p:spPr>
      </p:pic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8D389DF3-CA7B-14D1-39C9-F8CFB6610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3280" y="643844"/>
            <a:ext cx="7528280" cy="504701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69F8BEC9-2F0F-4E59-8230-98B1344DE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82FEF873-B841-EAFE-0FBB-1586E5ED2E2C}"/>
              </a:ext>
            </a:extLst>
          </p:cNvPr>
          <p:cNvSpPr txBox="1"/>
          <p:nvPr/>
        </p:nvSpPr>
        <p:spPr>
          <a:xfrm>
            <a:off x="410001" y="1337219"/>
            <a:ext cx="8490159" cy="4218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	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ข้อ 184 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ภายหลังจากสิ้นสุดสัญญา ระหว่างที่อยู่ในระหว่างระยะเวลารับประกันความชํารุดบกพร่อง </a:t>
            </a:r>
            <a:b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500" dirty="0">
                <a:solidFill>
                  <a:schemeClr val="accent4">
                    <a:lumMod val="75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ให้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หัวหน้าหน่วยงานผู้ครอบครองพัสดุ </a:t>
            </a:r>
            <a:r>
              <a:rPr lang="th-TH" sz="1500" dirty="0">
                <a:solidFill>
                  <a:schemeClr val="accent4">
                    <a:lumMod val="75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หรือ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ผู้ที่ได้รับมอบหมายมีหน้าที่รับผิดชอบ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ดูและบำรุงรักษาและตรวจสอบความชํารุดบกพร่องของพัสดุ </a:t>
            </a:r>
            <a:r>
              <a:rPr lang="th-TH" sz="1500" dirty="0">
                <a:solidFill>
                  <a:schemeClr val="accent4">
                    <a:lumMod val="75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เว้นแต่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กรณีที่ไม่มีผู้ครอบครองพัสดุหรือมีหลายหน่วยงานครอบครอง ให้หัวหน้าเจ้าหน้าที่มีหน้าที่รับผิดชอบ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ดูแลบำรุงรักษาและตรวจสอบความชํารุดบกพร่องของพัสดุนั้น</a:t>
            </a:r>
          </a:p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	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ข้อ 186 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ในกรณีที่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ปรากฏ</a:t>
            </a:r>
            <a:r>
              <a:rPr lang="th-TH" sz="1500" dirty="0">
                <a:solidFill>
                  <a:schemeClr val="accent4">
                    <a:lumMod val="75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ความชํารุดบกพร่อง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ของพัสดุภายในระยะเวลาของการประกัน</a:t>
            </a:r>
          </a:p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ความชํารุดบกพร่องตามสัญญา ให้ผู้มีหน้าที่รับผิดชอบตามข้อ 184 รีบรายงานหัวหน้าหน่วยงานของรัฐ</a:t>
            </a:r>
          </a:p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เพื่อ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แจ้งให้ผู้ขายหรือผู้รับจ้างดำเนินการแก้ไขหรือซ่อมแซมทันที 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พร้อมทั้ง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แจ้งให้ผู้ค้ำประกัน 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(ถ้ามี) ทราบด้วย</a:t>
            </a:r>
          </a:p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	</a:t>
            </a:r>
            <a:r>
              <a:rPr lang="th-TH" sz="1500" dirty="0">
                <a:solidFill>
                  <a:schemeClr val="bg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ข้อ 187 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เมื่อได้ดำเนินการตามข้อ 185 แล้ว กรณีที่สัญญา</a:t>
            </a:r>
            <a:r>
              <a:rPr lang="th-TH" sz="1500" dirty="0">
                <a:solidFill>
                  <a:schemeClr val="accent4">
                    <a:lumMod val="75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จะครบกำหนดรับประกัน</a:t>
            </a:r>
          </a:p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4">
                    <a:lumMod val="75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ความชํารุดบกพร่อง</a:t>
            </a: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 ให้หน่วยงานของรัฐพิจารณาถึงความชํารุดบกพร่องของพัสดุ เพื่อป้องกันความเสียหาย</a:t>
            </a:r>
          </a:p>
          <a:p>
            <a:pPr>
              <a:lnSpc>
                <a:spcPct val="150000"/>
              </a:lnSpc>
            </a:pPr>
            <a:r>
              <a:rPr lang="th-TH" sz="1500" dirty="0">
                <a:solidFill>
                  <a:schemeClr val="accent6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จากนั้นให้คืนหลักประกันสัญญาต่อไป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CA51694-668C-975E-128B-0839756BDE24}"/>
              </a:ext>
            </a:extLst>
          </p:cNvPr>
          <p:cNvSpPr txBox="1"/>
          <p:nvPr/>
        </p:nvSpPr>
        <p:spPr>
          <a:xfrm>
            <a:off x="1552377" y="750524"/>
            <a:ext cx="69591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accent4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ระเบียบกระทรวงการคลังว่าด้วยการจัดซื้อจัดจ้างและการบริหารพัสดุภาครัฐ พ.ศ. 2560</a:t>
            </a:r>
          </a:p>
        </p:txBody>
      </p:sp>
      <p:sp>
        <p:nvSpPr>
          <p:cNvPr id="2" name="Rectangle: Rounded Corners 3">
            <a:extLst>
              <a:ext uri="{FF2B5EF4-FFF2-40B4-BE49-F238E27FC236}">
                <a16:creationId xmlns:a16="http://schemas.microsoft.com/office/drawing/2014/main" id="{4E030B96-C6F5-5F40-D140-D32CEB55C5B4}"/>
              </a:ext>
            </a:extLst>
          </p:cNvPr>
          <p:cNvSpPr/>
          <p:nvPr/>
        </p:nvSpPr>
        <p:spPr>
          <a:xfrm rot="5400000">
            <a:off x="5049150" y="-2880074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Google Shape;271;p34">
            <a:extLst>
              <a:ext uri="{FF2B5EF4-FFF2-40B4-BE49-F238E27FC236}">
                <a16:creationId xmlns:a16="http://schemas.microsoft.com/office/drawing/2014/main" id="{63CB47E1-45BA-CD9A-646F-B96C3EF4015D}"/>
              </a:ext>
            </a:extLst>
          </p:cNvPr>
          <p:cNvSpPr txBox="1">
            <a:spLocks/>
          </p:cNvSpPr>
          <p:nvPr/>
        </p:nvSpPr>
        <p:spPr>
          <a:xfrm>
            <a:off x="1241908" y="51927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328694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7ED805F1-CC77-2F5F-544F-606864EC6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06680"/>
            <a:ext cx="9143999" cy="5250180"/>
          </a:xfrm>
          <a:prstGeom prst="rect">
            <a:avLst/>
          </a:prstGeom>
        </p:spPr>
      </p:pic>
      <p:pic>
        <p:nvPicPr>
          <p:cNvPr id="2" name="กราฟิก 1">
            <a:extLst>
              <a:ext uri="{FF2B5EF4-FFF2-40B4-BE49-F238E27FC236}">
                <a16:creationId xmlns:a16="http://schemas.microsoft.com/office/drawing/2014/main" id="{145CB393-49D6-FA77-5850-52794F8DD2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3280" y="643844"/>
            <a:ext cx="7528280" cy="504701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69F8BEC9-2F0F-4E59-8230-98B1344DE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CA51694-668C-975E-128B-0839756BDE24}"/>
              </a:ext>
            </a:extLst>
          </p:cNvPr>
          <p:cNvSpPr txBox="1"/>
          <p:nvPr/>
        </p:nvSpPr>
        <p:spPr>
          <a:xfrm>
            <a:off x="1536379" y="696666"/>
            <a:ext cx="69591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accent4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หนังสือด่วนที่สุด ที่ กค (</a:t>
            </a:r>
            <a:r>
              <a:rPr lang="th-TH" dirty="0" err="1">
                <a:solidFill>
                  <a:schemeClr val="accent4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dirty="0">
                <a:solidFill>
                  <a:schemeClr val="accent4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) 0405.2/ว117 ลว. 12 มี.ค. 62</a:t>
            </a: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76D27115-2626-AA72-1550-766C89CE9A1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8997" t="3260" r="3740" b="5872"/>
          <a:stretch/>
        </p:blipFill>
        <p:spPr>
          <a:xfrm>
            <a:off x="2871773" y="1057267"/>
            <a:ext cx="2757929" cy="4038706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EBD93AB0-D97A-1A77-EABB-18B2FAA1F74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619" t="2667" r="3993" b="6465"/>
          <a:stretch/>
        </p:blipFill>
        <p:spPr>
          <a:xfrm>
            <a:off x="5831792" y="1057267"/>
            <a:ext cx="2757929" cy="4038706"/>
          </a:xfrm>
          <a:prstGeom prst="rect">
            <a:avLst/>
          </a:prstGeom>
        </p:spPr>
      </p:pic>
      <p:cxnSp>
        <p:nvCxnSpPr>
          <p:cNvPr id="16" name="ตัวเชื่อมต่อตรง 15">
            <a:extLst>
              <a:ext uri="{FF2B5EF4-FFF2-40B4-BE49-F238E27FC236}">
                <a16:creationId xmlns:a16="http://schemas.microsoft.com/office/drawing/2014/main" id="{961187CF-B5B9-5652-14CE-DACC5FA4845E}"/>
              </a:ext>
            </a:extLst>
          </p:cNvPr>
          <p:cNvCxnSpPr/>
          <p:nvPr/>
        </p:nvCxnSpPr>
        <p:spPr>
          <a:xfrm>
            <a:off x="2143125" y="4413250"/>
            <a:ext cx="8699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>
            <a:extLst>
              <a:ext uri="{FF2B5EF4-FFF2-40B4-BE49-F238E27FC236}">
                <a16:creationId xmlns:a16="http://schemas.microsoft.com/office/drawing/2014/main" id="{D568EF62-2585-F6D3-EAAE-67C717185FFB}"/>
              </a:ext>
            </a:extLst>
          </p:cNvPr>
          <p:cNvCxnSpPr/>
          <p:nvPr/>
        </p:nvCxnSpPr>
        <p:spPr>
          <a:xfrm>
            <a:off x="3178175" y="4311650"/>
            <a:ext cx="8699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3">
            <a:extLst>
              <a:ext uri="{FF2B5EF4-FFF2-40B4-BE49-F238E27FC236}">
                <a16:creationId xmlns:a16="http://schemas.microsoft.com/office/drawing/2014/main" id="{2B24EBAC-BEA9-DDAB-47D2-E79F7421A48D}"/>
              </a:ext>
            </a:extLst>
          </p:cNvPr>
          <p:cNvSpPr/>
          <p:nvPr/>
        </p:nvSpPr>
        <p:spPr>
          <a:xfrm rot="5400000">
            <a:off x="5049150" y="-2880074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Google Shape;271;p34">
            <a:extLst>
              <a:ext uri="{FF2B5EF4-FFF2-40B4-BE49-F238E27FC236}">
                <a16:creationId xmlns:a16="http://schemas.microsoft.com/office/drawing/2014/main" id="{C27E85A4-3734-B49A-01D9-9786F34A1726}"/>
              </a:ext>
            </a:extLst>
          </p:cNvPr>
          <p:cNvSpPr txBox="1">
            <a:spLocks/>
          </p:cNvSpPr>
          <p:nvPr/>
        </p:nvSpPr>
        <p:spPr>
          <a:xfrm>
            <a:off x="1241908" y="51927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01214F14-497A-E60E-A0B8-0AFBB98731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530" y="2122227"/>
            <a:ext cx="2820243" cy="282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504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7ED805F1-CC77-2F5F-544F-606864EC6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06680"/>
            <a:ext cx="9143999" cy="5250180"/>
          </a:xfrm>
          <a:prstGeom prst="rect">
            <a:avLst/>
          </a:prstGeom>
        </p:spPr>
      </p:pic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8D389DF3-CA7B-14D1-39C9-F8CFB6610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73387" y="692821"/>
            <a:ext cx="7438153" cy="504701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69F8BEC9-2F0F-4E59-8230-98B1344DE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CA51694-668C-975E-128B-0839756BDE24}"/>
              </a:ext>
            </a:extLst>
          </p:cNvPr>
          <p:cNvSpPr txBox="1"/>
          <p:nvPr/>
        </p:nvSpPr>
        <p:spPr>
          <a:xfrm>
            <a:off x="1552377" y="750524"/>
            <a:ext cx="69591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accent4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ข้อหารือเกี่ยวกับการวางคืนหลักประกันสัญญา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20530DE3-982E-9BFF-6AF0-B47AFC386D2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291" t="2655" r="4908" b="4401"/>
          <a:stretch/>
        </p:blipFill>
        <p:spPr>
          <a:xfrm>
            <a:off x="561260" y="1094242"/>
            <a:ext cx="2677801" cy="3981289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D99720EC-6F86-8C09-5D38-FEA4FE5DC49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007" t="3851" r="3596" b="9778"/>
          <a:stretch/>
        </p:blipFill>
        <p:spPr>
          <a:xfrm>
            <a:off x="3524102" y="1110284"/>
            <a:ext cx="2882390" cy="3949207"/>
          </a:xfrm>
          <a:prstGeom prst="rect">
            <a:avLst/>
          </a:prstGeom>
        </p:spPr>
      </p:pic>
      <p:sp>
        <p:nvSpPr>
          <p:cNvPr id="2" name="Rectangle: Rounded Corners 3">
            <a:extLst>
              <a:ext uri="{FF2B5EF4-FFF2-40B4-BE49-F238E27FC236}">
                <a16:creationId xmlns:a16="http://schemas.microsoft.com/office/drawing/2014/main" id="{6FF0F5CE-FD3D-D1B2-29C8-43914551DB65}"/>
              </a:ext>
            </a:extLst>
          </p:cNvPr>
          <p:cNvSpPr/>
          <p:nvPr/>
        </p:nvSpPr>
        <p:spPr>
          <a:xfrm rot="5400000">
            <a:off x="5049150" y="-2880074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Google Shape;271;p34">
            <a:extLst>
              <a:ext uri="{FF2B5EF4-FFF2-40B4-BE49-F238E27FC236}">
                <a16:creationId xmlns:a16="http://schemas.microsoft.com/office/drawing/2014/main" id="{1187EC37-6D5A-B056-7842-7E65D4E8C6AE}"/>
              </a:ext>
            </a:extLst>
          </p:cNvPr>
          <p:cNvSpPr txBox="1">
            <a:spLocks/>
          </p:cNvSpPr>
          <p:nvPr/>
        </p:nvSpPr>
        <p:spPr>
          <a:xfrm>
            <a:off x="1241908" y="51927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6748827A-CF34-5C98-3BF8-DD9831F27FA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391494" y="2239248"/>
            <a:ext cx="2752505" cy="282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84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รูปภาพ 57">
            <a:extLst>
              <a:ext uri="{FF2B5EF4-FFF2-40B4-BE49-F238E27FC236}">
                <a16:creationId xmlns:a16="http://schemas.microsoft.com/office/drawing/2014/main" id="{8CDAB491-E55C-5106-1F5D-5B9BE1218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06680"/>
            <a:ext cx="9143999" cy="5250180"/>
          </a:xfrm>
          <a:prstGeom prst="rect">
            <a:avLst/>
          </a:prstGeom>
        </p:spPr>
      </p:pic>
      <p:pic>
        <p:nvPicPr>
          <p:cNvPr id="2" name="กราฟิก 1">
            <a:extLst>
              <a:ext uri="{FF2B5EF4-FFF2-40B4-BE49-F238E27FC236}">
                <a16:creationId xmlns:a16="http://schemas.microsoft.com/office/drawing/2014/main" id="{17C492C1-D05F-E03A-BEF8-B884FE1B58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0001" y="813936"/>
            <a:ext cx="7528280" cy="504701"/>
          </a:xfrm>
          <a:prstGeom prst="rect">
            <a:avLst/>
          </a:prstGeom>
        </p:spPr>
      </p:pic>
      <p:sp>
        <p:nvSpPr>
          <p:cNvPr id="8" name="Google Shape;271;p34">
            <a:extLst>
              <a:ext uri="{FF2B5EF4-FFF2-40B4-BE49-F238E27FC236}">
                <a16:creationId xmlns:a16="http://schemas.microsoft.com/office/drawing/2014/main" id="{456D0A86-3891-026F-3A56-BAB04F49C2D5}"/>
              </a:ext>
            </a:extLst>
          </p:cNvPr>
          <p:cNvSpPr txBox="1">
            <a:spLocks/>
          </p:cNvSpPr>
          <p:nvPr/>
        </p:nvSpPr>
        <p:spPr>
          <a:xfrm>
            <a:off x="1621755" y="776345"/>
            <a:ext cx="6523771" cy="456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400" b="1" dirty="0">
                <a:solidFill>
                  <a:schemeClr val="accent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ขั้นตอนการรับและคืนหลักประกันสัญญา</a:t>
            </a:r>
            <a:endParaRPr lang="en-US" sz="6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53" name="รูปภาพ 52">
            <a:extLst>
              <a:ext uri="{FF2B5EF4-FFF2-40B4-BE49-F238E27FC236}">
                <a16:creationId xmlns:a16="http://schemas.microsoft.com/office/drawing/2014/main" id="{98E515DE-BAC6-79C7-FB7B-86392C5594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59" name="สี่เหลี่ยมผืนผ้า: มุมมน 58">
            <a:extLst>
              <a:ext uri="{FF2B5EF4-FFF2-40B4-BE49-F238E27FC236}">
                <a16:creationId xmlns:a16="http://schemas.microsoft.com/office/drawing/2014/main" id="{C97BBF7B-25D7-153C-2DD8-73DA681E4669}"/>
              </a:ext>
            </a:extLst>
          </p:cNvPr>
          <p:cNvSpPr/>
          <p:nvPr/>
        </p:nvSpPr>
        <p:spPr>
          <a:xfrm>
            <a:off x="2910052" y="4476568"/>
            <a:ext cx="3169920" cy="451694"/>
          </a:xfrm>
          <a:prstGeom prst="roundRect">
            <a:avLst>
              <a:gd name="adj" fmla="val 25102"/>
            </a:avLst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0" name="กล่องข้อความ 59">
            <a:extLst>
              <a:ext uri="{FF2B5EF4-FFF2-40B4-BE49-F238E27FC236}">
                <a16:creationId xmlns:a16="http://schemas.microsoft.com/office/drawing/2014/main" id="{5A4B8BE4-2FD7-3686-8E3B-CC9624664B60}"/>
              </a:ext>
            </a:extLst>
          </p:cNvPr>
          <p:cNvSpPr txBox="1"/>
          <p:nvPr/>
        </p:nvSpPr>
        <p:spPr>
          <a:xfrm>
            <a:off x="2209012" y="4548527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dirty="0">
                <a:solidFill>
                  <a:srgbClr val="00359E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3" name="Rectangle: Rounded Corners 3">
            <a:extLst>
              <a:ext uri="{FF2B5EF4-FFF2-40B4-BE49-F238E27FC236}">
                <a16:creationId xmlns:a16="http://schemas.microsoft.com/office/drawing/2014/main" id="{DD08BD1B-B539-3B7A-18FB-B0F6029E7E2E}"/>
              </a:ext>
            </a:extLst>
          </p:cNvPr>
          <p:cNvSpPr/>
          <p:nvPr/>
        </p:nvSpPr>
        <p:spPr>
          <a:xfrm rot="5400000">
            <a:off x="5049150" y="-2880074"/>
            <a:ext cx="45719" cy="703542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Google Shape;271;p34">
            <a:extLst>
              <a:ext uri="{FF2B5EF4-FFF2-40B4-BE49-F238E27FC236}">
                <a16:creationId xmlns:a16="http://schemas.microsoft.com/office/drawing/2014/main" id="{9740F2F6-38E5-6DF3-4336-6E7A58F14FBA}"/>
              </a:ext>
            </a:extLst>
          </p:cNvPr>
          <p:cNvSpPr txBox="1">
            <a:spLocks/>
          </p:cNvSpPr>
          <p:nvPr/>
        </p:nvSpPr>
        <p:spPr>
          <a:xfrm>
            <a:off x="1241908" y="51927"/>
            <a:ext cx="7660202" cy="559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</a:t>
            </a:r>
            <a:r>
              <a:rPr lang="th-TH" sz="2000" dirty="0">
                <a:solidFill>
                  <a:schemeClr val="bg1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สัญญาและหลักประกันสัญญา </a:t>
            </a:r>
            <a:r>
              <a:rPr lang="th-TH" sz="2000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กรมควบคุมโรค</a:t>
            </a:r>
            <a:endParaRPr lang="en-US" sz="2000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87331EC6-826C-5984-2342-E671C1C4D9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5831" y="1472076"/>
            <a:ext cx="4335181" cy="266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8387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กราฟิก 1">
            <a:extLst>
              <a:ext uri="{FF2B5EF4-FFF2-40B4-BE49-F238E27FC236}">
                <a16:creationId xmlns:a16="http://schemas.microsoft.com/office/drawing/2014/main" id="{147589D8-BA76-1087-FA96-76A278990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689" y="0"/>
            <a:ext cx="9129309" cy="983823"/>
          </a:xfrm>
          <a:prstGeom prst="rect">
            <a:avLst/>
          </a:prstGeom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E5074C32-600B-8870-2895-9B8FAFF10F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02" y="-106680"/>
            <a:ext cx="9143999" cy="5250180"/>
          </a:xfrm>
          <a:prstGeom prst="rect">
            <a:avLst/>
          </a:prstGeom>
        </p:spPr>
      </p:pic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776A68DA-D33D-82AD-C17F-F55F03CEA45C}"/>
              </a:ext>
            </a:extLst>
          </p:cNvPr>
          <p:cNvSpPr txBox="1"/>
          <p:nvPr/>
        </p:nvSpPr>
        <p:spPr>
          <a:xfrm>
            <a:off x="1480521" y="213885"/>
            <a:ext cx="688813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accent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ระเบียบกระทรวงการคลังว่าด้วยการจัดซื้อจัดจ้างและการบริหารพัสดุภาครัฐ พ.ศ. 2560</a:t>
            </a:r>
          </a:p>
        </p:txBody>
      </p: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5E62CCD7-B629-9630-EC0C-298DF69F1B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78A659-F3D2-F7EE-DD72-9DB174941BF9}"/>
              </a:ext>
            </a:extLst>
          </p:cNvPr>
          <p:cNvSpPr/>
          <p:nvPr/>
        </p:nvSpPr>
        <p:spPr>
          <a:xfrm rot="16200000">
            <a:off x="2922238" y="-831296"/>
            <a:ext cx="340093" cy="3107322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12464603-37D7-997B-23B1-227C9FBCDDAF}"/>
              </a:ext>
            </a:extLst>
          </p:cNvPr>
          <p:cNvSpPr txBox="1"/>
          <p:nvPr/>
        </p:nvSpPr>
        <p:spPr>
          <a:xfrm>
            <a:off x="1556069" y="533999"/>
            <a:ext cx="3107322" cy="340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th-TH" dirty="0">
                <a:solidFill>
                  <a:srgbClr val="00359E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ขั้นตอนการรับหลักประกันสัญญา</a:t>
            </a:r>
            <a:endParaRPr lang="th-TH" sz="1200" dirty="0">
              <a:solidFill>
                <a:srgbClr val="00359E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grpSp>
        <p:nvGrpSpPr>
          <p:cNvPr id="255" name="กลุ่ม 254">
            <a:extLst>
              <a:ext uri="{FF2B5EF4-FFF2-40B4-BE49-F238E27FC236}">
                <a16:creationId xmlns:a16="http://schemas.microsoft.com/office/drawing/2014/main" id="{38F03912-5D34-C881-ECCF-1E281624FBE5}"/>
              </a:ext>
            </a:extLst>
          </p:cNvPr>
          <p:cNvGrpSpPr/>
          <p:nvPr/>
        </p:nvGrpSpPr>
        <p:grpSpPr>
          <a:xfrm>
            <a:off x="233292" y="1939103"/>
            <a:ext cx="8800733" cy="2181203"/>
            <a:chOff x="233292" y="1939103"/>
            <a:chExt cx="8800733" cy="2181203"/>
          </a:xfrm>
        </p:grpSpPr>
        <p:grpSp>
          <p:nvGrpSpPr>
            <p:cNvPr id="224" name="กลุ่ม 223">
              <a:extLst>
                <a:ext uri="{FF2B5EF4-FFF2-40B4-BE49-F238E27FC236}">
                  <a16:creationId xmlns:a16="http://schemas.microsoft.com/office/drawing/2014/main" id="{5800AB97-4D5F-5DD6-4D12-90B88D50F9D4}"/>
                </a:ext>
              </a:extLst>
            </p:cNvPr>
            <p:cNvGrpSpPr/>
            <p:nvPr/>
          </p:nvGrpSpPr>
          <p:grpSpPr>
            <a:xfrm>
              <a:off x="233292" y="1939103"/>
              <a:ext cx="8800733" cy="2181203"/>
              <a:chOff x="-9332532" y="2025320"/>
              <a:chExt cx="8800733" cy="2181203"/>
            </a:xfrm>
          </p:grpSpPr>
          <p:pic>
            <p:nvPicPr>
              <p:cNvPr id="226" name="กราฟิก 225">
                <a:extLst>
                  <a:ext uri="{FF2B5EF4-FFF2-40B4-BE49-F238E27FC236}">
                    <a16:creationId xmlns:a16="http://schemas.microsoft.com/office/drawing/2014/main" id="{292FC63D-5B40-46D8-9623-5E02F72D43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-8877894" y="2275460"/>
                <a:ext cx="1204784" cy="1102972"/>
              </a:xfrm>
              <a:prstGeom prst="rect">
                <a:avLst/>
              </a:prstGeom>
            </p:spPr>
          </p:pic>
          <p:pic>
            <p:nvPicPr>
              <p:cNvPr id="227" name="กราฟิก 226">
                <a:extLst>
                  <a:ext uri="{FF2B5EF4-FFF2-40B4-BE49-F238E27FC236}">
                    <a16:creationId xmlns:a16="http://schemas.microsoft.com/office/drawing/2014/main" id="{9C09A918-ED28-CE3A-B6DC-6F7617E20E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-3877407" y="2392862"/>
                <a:ext cx="592955" cy="259418"/>
              </a:xfrm>
              <a:prstGeom prst="rect">
                <a:avLst/>
              </a:prstGeom>
            </p:spPr>
          </p:pic>
          <p:pic>
            <p:nvPicPr>
              <p:cNvPr id="228" name="กราฟิก 227">
                <a:extLst>
                  <a:ext uri="{FF2B5EF4-FFF2-40B4-BE49-F238E27FC236}">
                    <a16:creationId xmlns:a16="http://schemas.microsoft.com/office/drawing/2014/main" id="{382B4673-6BD9-9741-B27D-292AB69CD5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-3840066" y="2765855"/>
                <a:ext cx="567996" cy="498999"/>
              </a:xfrm>
              <a:prstGeom prst="rect">
                <a:avLst/>
              </a:prstGeom>
            </p:spPr>
          </p:pic>
          <p:pic>
            <p:nvPicPr>
              <p:cNvPr id="229" name="กราฟิก 228">
                <a:extLst>
                  <a:ext uri="{FF2B5EF4-FFF2-40B4-BE49-F238E27FC236}">
                    <a16:creationId xmlns:a16="http://schemas.microsoft.com/office/drawing/2014/main" id="{2E5FF1F4-FD5F-B341-E2A4-F1E0AB0B41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-4641237" y="2380622"/>
                <a:ext cx="663078" cy="808707"/>
              </a:xfrm>
              <a:prstGeom prst="rect">
                <a:avLst/>
              </a:prstGeom>
            </p:spPr>
          </p:pic>
          <p:sp>
            <p:nvSpPr>
              <p:cNvPr id="230" name="กล่องข้อความ 229">
                <a:extLst>
                  <a:ext uri="{FF2B5EF4-FFF2-40B4-BE49-F238E27FC236}">
                    <a16:creationId xmlns:a16="http://schemas.microsoft.com/office/drawing/2014/main" id="{6751CF10-AEB5-C8BF-2A91-C087A4DD8B7D}"/>
                  </a:ext>
                </a:extLst>
              </p:cNvPr>
              <p:cNvSpPr txBox="1"/>
              <p:nvPr/>
            </p:nvSpPr>
            <p:spPr>
              <a:xfrm>
                <a:off x="-1608342" y="2209650"/>
                <a:ext cx="1076543" cy="3046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การเงิน</a:t>
                </a:r>
              </a:p>
            </p:txBody>
          </p:sp>
          <p:pic>
            <p:nvPicPr>
              <p:cNvPr id="232" name="กราฟิก 231">
                <a:extLst>
                  <a:ext uri="{FF2B5EF4-FFF2-40B4-BE49-F238E27FC236}">
                    <a16:creationId xmlns:a16="http://schemas.microsoft.com/office/drawing/2014/main" id="{B7552C4D-E0A7-5464-2501-2F5B9946D1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-1652693" y="2483790"/>
                <a:ext cx="926407" cy="743735"/>
              </a:xfrm>
              <a:prstGeom prst="rect">
                <a:avLst/>
              </a:prstGeom>
            </p:spPr>
          </p:pic>
          <p:sp>
            <p:nvSpPr>
              <p:cNvPr id="233" name="กล่องข้อความ 232">
                <a:extLst>
                  <a:ext uri="{FF2B5EF4-FFF2-40B4-BE49-F238E27FC236}">
                    <a16:creationId xmlns:a16="http://schemas.microsoft.com/office/drawing/2014/main" id="{43D740AA-33F5-082B-4E92-FCE78976C17D}"/>
                  </a:ext>
                </a:extLst>
              </p:cNvPr>
              <p:cNvSpPr txBox="1"/>
              <p:nvPr/>
            </p:nvSpPr>
            <p:spPr>
              <a:xfrm>
                <a:off x="-9332532" y="3644406"/>
                <a:ext cx="2141844" cy="4178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1. เมื่อคู่สัญญาลงนามสัญญา</a:t>
                </a:r>
                <a:b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</a:b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และนำหลักประกันมามอบในวันลงนาม</a:t>
                </a:r>
              </a:p>
            </p:txBody>
          </p:sp>
          <p:sp>
            <p:nvSpPr>
              <p:cNvPr id="234" name="กล่องข้อความ 233">
                <a:extLst>
                  <a:ext uri="{FF2B5EF4-FFF2-40B4-BE49-F238E27FC236}">
                    <a16:creationId xmlns:a16="http://schemas.microsoft.com/office/drawing/2014/main" id="{FDF6E971-28AE-205B-4509-CA9DA8EDCBA9}"/>
                  </a:ext>
                </a:extLst>
              </p:cNvPr>
              <p:cNvSpPr txBox="1"/>
              <p:nvPr/>
            </p:nvSpPr>
            <p:spPr>
              <a:xfrm>
                <a:off x="-5193725" y="3648748"/>
                <a:ext cx="2304939" cy="4178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3. ให้ทำหนังสือนำส่งหลักประกันสัญญา ให้งานการเงินเก็บรักษา</a:t>
                </a:r>
              </a:p>
            </p:txBody>
          </p:sp>
          <p:sp>
            <p:nvSpPr>
              <p:cNvPr id="235" name="กล่องข้อความ 234">
                <a:extLst>
                  <a:ext uri="{FF2B5EF4-FFF2-40B4-BE49-F238E27FC236}">
                    <a16:creationId xmlns:a16="http://schemas.microsoft.com/office/drawing/2014/main" id="{6D6D30A3-EE9D-88A4-AD42-7A65EC176912}"/>
                  </a:ext>
                </a:extLst>
              </p:cNvPr>
              <p:cNvSpPr txBox="1"/>
              <p:nvPr/>
            </p:nvSpPr>
            <p:spPr>
              <a:xfrm>
                <a:off x="-2860210" y="3622517"/>
                <a:ext cx="2304939" cy="58400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4. งานการเงินรับหลักประกัน ออกหลักฐานการรับ กรณีเป็นเงินสด เช็คหรือ</a:t>
                </a:r>
                <a:r>
                  <a:rPr lang="th-TH" sz="900" dirty="0" err="1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ดราฟท์</a:t>
                </a: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 </a:t>
                </a:r>
                <a:b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</a:b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ให้สำเนาใบเสร็จรับเงินแนบเรื่อง</a:t>
                </a:r>
              </a:p>
            </p:txBody>
          </p:sp>
          <p:sp>
            <p:nvSpPr>
              <p:cNvPr id="236" name="กล่องข้อความ 235">
                <a:extLst>
                  <a:ext uri="{FF2B5EF4-FFF2-40B4-BE49-F238E27FC236}">
                    <a16:creationId xmlns:a16="http://schemas.microsoft.com/office/drawing/2014/main" id="{BA0C6411-B297-B3C5-2389-9F9613FEF400}"/>
                  </a:ext>
                </a:extLst>
              </p:cNvPr>
              <p:cNvSpPr txBox="1"/>
              <p:nvPr/>
            </p:nvSpPr>
            <p:spPr>
              <a:xfrm>
                <a:off x="-7273060" y="3664408"/>
                <a:ext cx="2304939" cy="4178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2. บันทึกลงใน</a:t>
                </a:r>
                <a:b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</a:br>
                <a:r>
                  <a:rPr lang="th-TH" sz="9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rPr>
                  <a:t>ทะเบียนคุมหลักประกันสัญญา</a:t>
                </a:r>
              </a:p>
            </p:txBody>
          </p:sp>
          <p:pic>
            <p:nvPicPr>
              <p:cNvPr id="237" name="กราฟิก 236">
                <a:extLst>
                  <a:ext uri="{FF2B5EF4-FFF2-40B4-BE49-F238E27FC236}">
                    <a16:creationId xmlns:a16="http://schemas.microsoft.com/office/drawing/2014/main" id="{1AB92F23-C10A-7782-87ED-8F995782E2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-6643123" y="2412768"/>
                <a:ext cx="1085145" cy="958720"/>
              </a:xfrm>
              <a:prstGeom prst="rect">
                <a:avLst/>
              </a:prstGeom>
            </p:spPr>
          </p:pic>
          <p:pic>
            <p:nvPicPr>
              <p:cNvPr id="238" name="กราฟิก 237">
                <a:extLst>
                  <a:ext uri="{FF2B5EF4-FFF2-40B4-BE49-F238E27FC236}">
                    <a16:creationId xmlns:a16="http://schemas.microsoft.com/office/drawing/2014/main" id="{4BA0415F-CADE-7587-5891-C617066807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-4419141" y="2370019"/>
                <a:ext cx="805236" cy="1073648"/>
              </a:xfrm>
              <a:prstGeom prst="rect">
                <a:avLst/>
              </a:prstGeom>
            </p:spPr>
          </p:pic>
          <p:sp>
            <p:nvSpPr>
              <p:cNvPr id="239" name="สามเหลี่ยมหน้าจั่ว 238">
                <a:extLst>
                  <a:ext uri="{FF2B5EF4-FFF2-40B4-BE49-F238E27FC236}">
                    <a16:creationId xmlns:a16="http://schemas.microsoft.com/office/drawing/2014/main" id="{1E9E942C-E3EF-B24D-263D-C94E7FC71E83}"/>
                  </a:ext>
                </a:extLst>
              </p:cNvPr>
              <p:cNvSpPr/>
              <p:nvPr/>
            </p:nvSpPr>
            <p:spPr>
              <a:xfrm rot="5400000">
                <a:off x="-7259979" y="3779986"/>
                <a:ext cx="282519" cy="146893"/>
              </a:xfrm>
              <a:prstGeom prst="triangl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rgbClr val="FFFF00"/>
                  </a:solidFill>
                </a:endParaRPr>
              </a:p>
            </p:txBody>
          </p:sp>
          <p:sp>
            <p:nvSpPr>
              <p:cNvPr id="241" name="สามเหลี่ยมหน้าจั่ว 240">
                <a:extLst>
                  <a:ext uri="{FF2B5EF4-FFF2-40B4-BE49-F238E27FC236}">
                    <a16:creationId xmlns:a16="http://schemas.microsoft.com/office/drawing/2014/main" id="{B2584AE4-1A36-083F-E220-CEFE5BF1303E}"/>
                  </a:ext>
                </a:extLst>
              </p:cNvPr>
              <p:cNvSpPr/>
              <p:nvPr/>
            </p:nvSpPr>
            <p:spPr>
              <a:xfrm rot="5400000">
                <a:off x="-5326227" y="3758835"/>
                <a:ext cx="282519" cy="146893"/>
              </a:xfrm>
              <a:prstGeom prst="triangl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rgbClr val="FFFF00"/>
                  </a:solidFill>
                </a:endParaRPr>
              </a:p>
            </p:txBody>
          </p:sp>
          <p:sp>
            <p:nvSpPr>
              <p:cNvPr id="242" name="สามเหลี่ยมหน้าจั่ว 241">
                <a:extLst>
                  <a:ext uri="{FF2B5EF4-FFF2-40B4-BE49-F238E27FC236}">
                    <a16:creationId xmlns:a16="http://schemas.microsoft.com/office/drawing/2014/main" id="{F5769A31-B1E0-0842-6863-6216137FBEB6}"/>
                  </a:ext>
                </a:extLst>
              </p:cNvPr>
              <p:cNvSpPr/>
              <p:nvPr/>
            </p:nvSpPr>
            <p:spPr>
              <a:xfrm rot="5400000">
                <a:off x="-2999996" y="3751846"/>
                <a:ext cx="282519" cy="146893"/>
              </a:xfrm>
              <a:prstGeom prst="triangl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rgbClr val="FFFF00"/>
                  </a:solidFill>
                </a:endParaRPr>
              </a:p>
            </p:txBody>
          </p:sp>
          <p:pic>
            <p:nvPicPr>
              <p:cNvPr id="243" name="กราฟิก 242">
                <a:extLst>
                  <a:ext uri="{FF2B5EF4-FFF2-40B4-BE49-F238E27FC236}">
                    <a16:creationId xmlns:a16="http://schemas.microsoft.com/office/drawing/2014/main" id="{D3AA90EE-B59E-0C41-5F31-3AB2A7ADA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p:blipFill>
            <p:spPr>
              <a:xfrm>
                <a:off x="-1899534" y="2308561"/>
                <a:ext cx="383588" cy="1135106"/>
              </a:xfrm>
              <a:prstGeom prst="rect">
                <a:avLst/>
              </a:prstGeom>
            </p:spPr>
          </p:pic>
          <p:pic>
            <p:nvPicPr>
              <p:cNvPr id="244" name="กราฟิก 243">
                <a:extLst>
                  <a:ext uri="{FF2B5EF4-FFF2-40B4-BE49-F238E27FC236}">
                    <a16:creationId xmlns:a16="http://schemas.microsoft.com/office/drawing/2014/main" id="{4481DF67-63B6-2C72-9A46-D070A10523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-2704770" y="2362247"/>
                <a:ext cx="805236" cy="1073648"/>
              </a:xfrm>
              <a:prstGeom prst="rect">
                <a:avLst/>
              </a:prstGeom>
            </p:spPr>
          </p:pic>
          <p:pic>
            <p:nvPicPr>
              <p:cNvPr id="245" name="กราฟิก 244">
                <a:extLst>
                  <a:ext uri="{FF2B5EF4-FFF2-40B4-BE49-F238E27FC236}">
                    <a16:creationId xmlns:a16="http://schemas.microsoft.com/office/drawing/2014/main" id="{B871E51A-D606-A0E3-3F7D-D8C7D6BB63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-9187173" y="3064973"/>
                <a:ext cx="331930" cy="145219"/>
              </a:xfrm>
              <a:prstGeom prst="rect">
                <a:avLst/>
              </a:prstGeom>
            </p:spPr>
          </p:pic>
          <p:pic>
            <p:nvPicPr>
              <p:cNvPr id="246" name="กราฟิก 245">
                <a:extLst>
                  <a:ext uri="{FF2B5EF4-FFF2-40B4-BE49-F238E27FC236}">
                    <a16:creationId xmlns:a16="http://schemas.microsoft.com/office/drawing/2014/main" id="{D33D4249-6017-8128-3E7E-A52A8D350D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-9182907" y="2753457"/>
                <a:ext cx="361110" cy="317244"/>
              </a:xfrm>
              <a:prstGeom prst="rect">
                <a:avLst/>
              </a:prstGeom>
            </p:spPr>
          </p:pic>
          <p:pic>
            <p:nvPicPr>
              <p:cNvPr id="247" name="กราฟิก 246">
                <a:extLst>
                  <a:ext uri="{FF2B5EF4-FFF2-40B4-BE49-F238E27FC236}">
                    <a16:creationId xmlns:a16="http://schemas.microsoft.com/office/drawing/2014/main" id="{0E0373F3-DE56-FEBD-E9DF-D3FDB0CED6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-9201650" y="2280641"/>
                <a:ext cx="398597" cy="486139"/>
              </a:xfrm>
              <a:prstGeom prst="rect">
                <a:avLst/>
              </a:prstGeom>
            </p:spPr>
          </p:pic>
          <p:pic>
            <p:nvPicPr>
              <p:cNvPr id="248" name="กราฟิก 247">
                <a:extLst>
                  <a:ext uri="{FF2B5EF4-FFF2-40B4-BE49-F238E27FC236}">
                    <a16:creationId xmlns:a16="http://schemas.microsoft.com/office/drawing/2014/main" id="{0D66FE85-43AC-2573-77D0-709B8324CF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-5918084" y="2025320"/>
                <a:ext cx="331930" cy="145219"/>
              </a:xfrm>
              <a:prstGeom prst="rect">
                <a:avLst/>
              </a:prstGeom>
            </p:spPr>
          </p:pic>
          <p:pic>
            <p:nvPicPr>
              <p:cNvPr id="249" name="กราฟิก 248">
                <a:extLst>
                  <a:ext uri="{FF2B5EF4-FFF2-40B4-BE49-F238E27FC236}">
                    <a16:creationId xmlns:a16="http://schemas.microsoft.com/office/drawing/2014/main" id="{67DB5CD9-5C28-DEC3-BBD6-136812C9E2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-6331690" y="2064380"/>
                <a:ext cx="361110" cy="317244"/>
              </a:xfrm>
              <a:prstGeom prst="rect">
                <a:avLst/>
              </a:prstGeom>
            </p:spPr>
          </p:pic>
          <p:pic>
            <p:nvPicPr>
              <p:cNvPr id="250" name="กราฟิก 249">
                <a:extLst>
                  <a:ext uri="{FF2B5EF4-FFF2-40B4-BE49-F238E27FC236}">
                    <a16:creationId xmlns:a16="http://schemas.microsoft.com/office/drawing/2014/main" id="{D54ECBF3-399B-C0BF-8D46-A47F22C75B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-6854691" y="2183867"/>
                <a:ext cx="398597" cy="486139"/>
              </a:xfrm>
              <a:prstGeom prst="rect">
                <a:avLst/>
              </a:prstGeom>
            </p:spPr>
          </p:pic>
        </p:grpSp>
        <p:sp>
          <p:nvSpPr>
            <p:cNvPr id="251" name="สี่เหลี่ยมผืนผ้า: มุมมน 250">
              <a:extLst>
                <a:ext uri="{FF2B5EF4-FFF2-40B4-BE49-F238E27FC236}">
                  <a16:creationId xmlns:a16="http://schemas.microsoft.com/office/drawing/2014/main" id="{8B80CF5C-BB37-4918-7B15-8E72046839AF}"/>
                </a:ext>
              </a:extLst>
            </p:cNvPr>
            <p:cNvSpPr/>
            <p:nvPr/>
          </p:nvSpPr>
          <p:spPr>
            <a:xfrm>
              <a:off x="276257" y="3513738"/>
              <a:ext cx="2092113" cy="533268"/>
            </a:xfrm>
            <a:prstGeom prst="roundRect">
              <a:avLst>
                <a:gd name="adj" fmla="val 7225"/>
              </a:avLst>
            </a:prstGeom>
            <a:noFill/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/>
            </a:p>
          </p:txBody>
        </p:sp>
        <p:sp>
          <p:nvSpPr>
            <p:cNvPr id="252" name="สี่เหลี่ยมผืนผ้า: มุมมน 251">
              <a:extLst>
                <a:ext uri="{FF2B5EF4-FFF2-40B4-BE49-F238E27FC236}">
                  <a16:creationId xmlns:a16="http://schemas.microsoft.com/office/drawing/2014/main" id="{CC18FBBB-31FE-CB10-361A-0B5300E40E8A}"/>
                </a:ext>
              </a:extLst>
            </p:cNvPr>
            <p:cNvSpPr/>
            <p:nvPr/>
          </p:nvSpPr>
          <p:spPr>
            <a:xfrm>
              <a:off x="2609087" y="3513738"/>
              <a:ext cx="1688284" cy="547430"/>
            </a:xfrm>
            <a:prstGeom prst="roundRect">
              <a:avLst>
                <a:gd name="adj" fmla="val 7225"/>
              </a:avLst>
            </a:prstGeom>
            <a:noFill/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53" name="สี่เหลี่ยมผืนผ้า: มุมมน 252">
              <a:extLst>
                <a:ext uri="{FF2B5EF4-FFF2-40B4-BE49-F238E27FC236}">
                  <a16:creationId xmlns:a16="http://schemas.microsoft.com/office/drawing/2014/main" id="{35F79DFD-274E-D277-72FE-B280EC736C98}"/>
                </a:ext>
              </a:extLst>
            </p:cNvPr>
            <p:cNvSpPr/>
            <p:nvPr/>
          </p:nvSpPr>
          <p:spPr>
            <a:xfrm>
              <a:off x="4482494" y="3513738"/>
              <a:ext cx="2153361" cy="533268"/>
            </a:xfrm>
            <a:prstGeom prst="roundRect">
              <a:avLst>
                <a:gd name="adj" fmla="val 7225"/>
              </a:avLst>
            </a:prstGeom>
            <a:noFill/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54" name="สี่เหลี่ยมผืนผ้า: มุมมน 253">
              <a:extLst>
                <a:ext uri="{FF2B5EF4-FFF2-40B4-BE49-F238E27FC236}">
                  <a16:creationId xmlns:a16="http://schemas.microsoft.com/office/drawing/2014/main" id="{E05BE751-15A8-4998-1887-7B6CE0F277C6}"/>
                </a:ext>
              </a:extLst>
            </p:cNvPr>
            <p:cNvSpPr/>
            <p:nvPr/>
          </p:nvSpPr>
          <p:spPr>
            <a:xfrm>
              <a:off x="6784393" y="3514625"/>
              <a:ext cx="2153361" cy="605681"/>
            </a:xfrm>
            <a:prstGeom prst="roundRect">
              <a:avLst>
                <a:gd name="adj" fmla="val 7225"/>
              </a:avLst>
            </a:prstGeom>
            <a:noFill/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92AF7EF-0B95-B785-A5AB-30E762A4C1FD}"/>
              </a:ext>
            </a:extLst>
          </p:cNvPr>
          <p:cNvSpPr txBox="1"/>
          <p:nvPr/>
        </p:nvSpPr>
        <p:spPr>
          <a:xfrm>
            <a:off x="58631" y="1054770"/>
            <a:ext cx="3668165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800" b="1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    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(1)  เงินสด</a:t>
            </a:r>
          </a:p>
          <a:p>
            <a:pPr>
              <a:lnSpc>
                <a:spcPct val="120000"/>
              </a:lnSpc>
            </a:pPr>
            <a:r>
              <a:rPr lang="th-TH" sz="800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   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(2)  เช็คหรือ</a:t>
            </a:r>
            <a:r>
              <a:rPr lang="th-TH" sz="800" dirty="0" err="1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ดราฟท์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ที่ธนาคารเซ็นสั่งจ่าย</a:t>
            </a:r>
            <a:endParaRPr lang="th-TH" sz="800" dirty="0">
              <a:solidFill>
                <a:schemeClr val="bg1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800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   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(3)  หนังสือค้ำประกันของธนาคารภายในประเทศ</a:t>
            </a:r>
            <a:endParaRPr lang="th-TH" sz="800" dirty="0">
              <a:solidFill>
                <a:schemeClr val="bg1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800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   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(4)  หนังสือค้ำประกันของบริษัทเงินทุนหรือบริษัทเงินทุนหลักทรัพย์</a:t>
            </a:r>
          </a:p>
          <a:p>
            <a:pPr>
              <a:lnSpc>
                <a:spcPct val="120000"/>
              </a:lnSpc>
            </a:pP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    (5)  พันธบัตรรัฐบาลไทย</a:t>
            </a:r>
          </a:p>
        </p:txBody>
      </p:sp>
    </p:spTree>
    <p:extLst>
      <p:ext uri="{BB962C8B-B14F-4D97-AF65-F5344CB8AC3E}">
        <p14:creationId xmlns:p14="http://schemas.microsoft.com/office/powerpoint/2010/main" val="17283375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กราฟิก 2">
            <a:extLst>
              <a:ext uri="{FF2B5EF4-FFF2-40B4-BE49-F238E27FC236}">
                <a16:creationId xmlns:a16="http://schemas.microsoft.com/office/drawing/2014/main" id="{282FD9AA-4313-17D7-F112-00E5558161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689" y="0"/>
            <a:ext cx="9129309" cy="983823"/>
          </a:xfrm>
          <a:prstGeom prst="rect">
            <a:avLst/>
          </a:prstGeom>
        </p:spPr>
      </p:pic>
      <p:pic>
        <p:nvPicPr>
          <p:cNvPr id="204" name="รูปภาพ 203">
            <a:extLst>
              <a:ext uri="{FF2B5EF4-FFF2-40B4-BE49-F238E27FC236}">
                <a16:creationId xmlns:a16="http://schemas.microsoft.com/office/drawing/2014/main" id="{E04F37F2-6EE1-C142-5501-8DC6888396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06680"/>
            <a:ext cx="9143999" cy="5250180"/>
          </a:xfrm>
          <a:prstGeom prst="rect">
            <a:avLst/>
          </a:prstGeom>
        </p:spPr>
      </p:pic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776A68DA-D33D-82AD-C17F-F55F03CEA45C}"/>
              </a:ext>
            </a:extLst>
          </p:cNvPr>
          <p:cNvSpPr txBox="1"/>
          <p:nvPr/>
        </p:nvSpPr>
        <p:spPr>
          <a:xfrm>
            <a:off x="1547029" y="186163"/>
            <a:ext cx="688813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accent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ระเบียบกระทรวงการคลังว่าด้วยการจัดซื้อจัดจ้างและการบริหารพัสดุภาครัฐ พ.ศ. 2560</a:t>
            </a:r>
          </a:p>
        </p:txBody>
      </p: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5E62CCD7-B629-9630-EC0C-298DF69F1B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01" y="142002"/>
            <a:ext cx="590018" cy="742784"/>
          </a:xfrm>
          <a:prstGeom prst="rect">
            <a:avLst/>
          </a:prstGeom>
        </p:spPr>
      </p:pic>
      <p:sp>
        <p:nvSpPr>
          <p:cNvPr id="5" name="Rectangle: Rounded Corners 7">
            <a:extLst>
              <a:ext uri="{FF2B5EF4-FFF2-40B4-BE49-F238E27FC236}">
                <a16:creationId xmlns:a16="http://schemas.microsoft.com/office/drawing/2014/main" id="{C5E81F19-2D2B-5962-1ECC-1C2BEFE29254}"/>
              </a:ext>
            </a:extLst>
          </p:cNvPr>
          <p:cNvSpPr/>
          <p:nvPr/>
        </p:nvSpPr>
        <p:spPr>
          <a:xfrm rot="16200000">
            <a:off x="2792782" y="-708477"/>
            <a:ext cx="340093" cy="2760597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กล่องข้อความ 42">
            <a:extLst>
              <a:ext uri="{FF2B5EF4-FFF2-40B4-BE49-F238E27FC236}">
                <a16:creationId xmlns:a16="http://schemas.microsoft.com/office/drawing/2014/main" id="{E6F0CCFB-83DF-E3C8-B005-A097B1269CBA}"/>
              </a:ext>
            </a:extLst>
          </p:cNvPr>
          <p:cNvSpPr txBox="1"/>
          <p:nvPr/>
        </p:nvSpPr>
        <p:spPr>
          <a:xfrm>
            <a:off x="1698859" y="500092"/>
            <a:ext cx="3107322" cy="340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dirty="0">
                <a:solidFill>
                  <a:srgbClr val="00359E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ขั้นตอนการคืนหลักประกันสัญญา</a:t>
            </a:r>
            <a:endParaRPr lang="th-TH" sz="1200" dirty="0">
              <a:solidFill>
                <a:srgbClr val="00359E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57" name="กราฟิก 56">
            <a:extLst>
              <a:ext uri="{FF2B5EF4-FFF2-40B4-BE49-F238E27FC236}">
                <a16:creationId xmlns:a16="http://schemas.microsoft.com/office/drawing/2014/main" id="{03272827-C07D-1CDD-BD9B-260D6CDF3C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60867" y="1104538"/>
            <a:ext cx="450005" cy="379416"/>
          </a:xfrm>
          <a:prstGeom prst="rect">
            <a:avLst/>
          </a:prstGeom>
        </p:spPr>
      </p:pic>
      <p:grpSp>
        <p:nvGrpSpPr>
          <p:cNvPr id="3540" name="กลุ่ม 3539">
            <a:extLst>
              <a:ext uri="{FF2B5EF4-FFF2-40B4-BE49-F238E27FC236}">
                <a16:creationId xmlns:a16="http://schemas.microsoft.com/office/drawing/2014/main" id="{22D71DCE-3EFD-23A1-6F32-AA14797A2F9C}"/>
              </a:ext>
            </a:extLst>
          </p:cNvPr>
          <p:cNvGrpSpPr/>
          <p:nvPr/>
        </p:nvGrpSpPr>
        <p:grpSpPr>
          <a:xfrm>
            <a:off x="204535" y="1068087"/>
            <a:ext cx="9004616" cy="3573600"/>
            <a:chOff x="204535" y="1068087"/>
            <a:chExt cx="9004616" cy="3573600"/>
          </a:xfrm>
        </p:grpSpPr>
        <p:sp>
          <p:nvSpPr>
            <p:cNvPr id="46" name="กล่องข้อความ 45">
              <a:extLst>
                <a:ext uri="{FF2B5EF4-FFF2-40B4-BE49-F238E27FC236}">
                  <a16:creationId xmlns:a16="http://schemas.microsoft.com/office/drawing/2014/main" id="{2448ACED-EDC9-0566-54BD-C13589745DFC}"/>
                </a:ext>
              </a:extLst>
            </p:cNvPr>
            <p:cNvSpPr txBox="1"/>
            <p:nvPr/>
          </p:nvSpPr>
          <p:spPr>
            <a:xfrm>
              <a:off x="6872118" y="3233894"/>
              <a:ext cx="2304939" cy="2516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th-TH" sz="900" dirty="0">
                  <a:solidFill>
                    <a:schemeClr val="accent1">
                      <a:lumMod val="75000"/>
                    </a:schemeClr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(3) เจ้าหน้าที่ตรวจสอบ</a:t>
              </a:r>
            </a:p>
          </p:txBody>
        </p:sp>
        <p:sp>
          <p:nvSpPr>
            <p:cNvPr id="41" name="กล่องข้อความ 40">
              <a:extLst>
                <a:ext uri="{FF2B5EF4-FFF2-40B4-BE49-F238E27FC236}">
                  <a16:creationId xmlns:a16="http://schemas.microsoft.com/office/drawing/2014/main" id="{CD5BEFDB-8EAD-390D-D027-ABF142D0028B}"/>
                </a:ext>
              </a:extLst>
            </p:cNvPr>
            <p:cNvSpPr txBox="1"/>
            <p:nvPr/>
          </p:nvSpPr>
          <p:spPr>
            <a:xfrm>
              <a:off x="6904212" y="1156415"/>
              <a:ext cx="2304939" cy="4178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th-TH" sz="900" dirty="0">
                  <a:solidFill>
                    <a:schemeClr val="accent1">
                      <a:lumMod val="75000"/>
                    </a:schemeClr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(1) แจ้งคู่สัญญาแก้ไข </a:t>
              </a:r>
              <a:br>
                <a:rPr lang="th-TH" sz="900" dirty="0">
                  <a:solidFill>
                    <a:schemeClr val="accent1">
                      <a:lumMod val="75000"/>
                    </a:schemeClr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</a:br>
              <a:r>
                <a:rPr lang="th-TH" sz="900" dirty="0">
                  <a:solidFill>
                    <a:schemeClr val="accent1">
                      <a:lumMod val="75000"/>
                    </a:schemeClr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และแจ้งงานพัสดุกรณีมีชำรุด</a:t>
              </a:r>
            </a:p>
          </p:txBody>
        </p:sp>
        <p:sp>
          <p:nvSpPr>
            <p:cNvPr id="44" name="กล่องข้อความ 43">
              <a:extLst>
                <a:ext uri="{FF2B5EF4-FFF2-40B4-BE49-F238E27FC236}">
                  <a16:creationId xmlns:a16="http://schemas.microsoft.com/office/drawing/2014/main" id="{9E5E5F5D-81D3-40EA-74CA-A8D5F2DEE61B}"/>
                </a:ext>
              </a:extLst>
            </p:cNvPr>
            <p:cNvSpPr txBox="1"/>
            <p:nvPr/>
          </p:nvSpPr>
          <p:spPr>
            <a:xfrm>
              <a:off x="6850415" y="2170785"/>
              <a:ext cx="2304939" cy="4178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th-TH" sz="900" dirty="0">
                  <a:solidFill>
                    <a:schemeClr val="accent1">
                      <a:lumMod val="75000"/>
                    </a:schemeClr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(2) แจ้งคู่สัญญาแก้ไขให้แล้วเสร็จ</a:t>
              </a:r>
              <a:br>
                <a:rPr lang="th-TH" sz="900" dirty="0">
                  <a:solidFill>
                    <a:schemeClr val="accent1">
                      <a:lumMod val="75000"/>
                    </a:schemeClr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</a:br>
              <a:r>
                <a:rPr lang="th-TH" sz="900" dirty="0">
                  <a:solidFill>
                    <a:schemeClr val="accent1">
                      <a:lumMod val="75000"/>
                    </a:schemeClr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ภายในกำหนดและแจ้งส่งงาน</a:t>
              </a:r>
            </a:p>
          </p:txBody>
        </p:sp>
        <p:sp>
          <p:nvSpPr>
            <p:cNvPr id="257" name="สี่เหลี่ยมผืนผ้า: มุมมน 256">
              <a:extLst>
                <a:ext uri="{FF2B5EF4-FFF2-40B4-BE49-F238E27FC236}">
                  <a16:creationId xmlns:a16="http://schemas.microsoft.com/office/drawing/2014/main" id="{0F7FC7AE-BA88-E55A-21C8-CAACE896F896}"/>
                </a:ext>
              </a:extLst>
            </p:cNvPr>
            <p:cNvSpPr/>
            <p:nvPr/>
          </p:nvSpPr>
          <p:spPr>
            <a:xfrm>
              <a:off x="7093640" y="1152768"/>
              <a:ext cx="1908935" cy="439814"/>
            </a:xfrm>
            <a:prstGeom prst="roundRect">
              <a:avLst>
                <a:gd name="adj" fmla="val 13104"/>
              </a:avLst>
            </a:prstGeom>
            <a:noFill/>
            <a:ln w="127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3507" name="กลุ่ม 3506">
              <a:extLst>
                <a:ext uri="{FF2B5EF4-FFF2-40B4-BE49-F238E27FC236}">
                  <a16:creationId xmlns:a16="http://schemas.microsoft.com/office/drawing/2014/main" id="{A7C90A01-A12D-E78E-2BF8-B540E3C6812E}"/>
                </a:ext>
              </a:extLst>
            </p:cNvPr>
            <p:cNvGrpSpPr/>
            <p:nvPr/>
          </p:nvGrpSpPr>
          <p:grpSpPr>
            <a:xfrm>
              <a:off x="204535" y="1068087"/>
              <a:ext cx="8803975" cy="3573600"/>
              <a:chOff x="204535" y="1068087"/>
              <a:chExt cx="8803975" cy="3573600"/>
            </a:xfrm>
          </p:grpSpPr>
          <p:pic>
            <p:nvPicPr>
              <p:cNvPr id="49" name="กราฟิก 48">
                <a:extLst>
                  <a:ext uri="{FF2B5EF4-FFF2-40B4-BE49-F238E27FC236}">
                    <a16:creationId xmlns:a16="http://schemas.microsoft.com/office/drawing/2014/main" id="{837AD1FC-0DF2-FCE9-163D-EE3A76100F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1123089" y="1118557"/>
                <a:ext cx="695652" cy="614605"/>
              </a:xfrm>
              <a:prstGeom prst="rect">
                <a:avLst/>
              </a:prstGeom>
            </p:spPr>
          </p:pic>
          <p:pic>
            <p:nvPicPr>
              <p:cNvPr id="30" name="กราฟิก 29">
                <a:extLst>
                  <a:ext uri="{FF2B5EF4-FFF2-40B4-BE49-F238E27FC236}">
                    <a16:creationId xmlns:a16="http://schemas.microsoft.com/office/drawing/2014/main" id="{203F067F-1349-3D23-3BA0-0B14A5389C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5364254" y="1068087"/>
                <a:ext cx="479675" cy="599594"/>
              </a:xfrm>
              <a:prstGeom prst="rect">
                <a:avLst/>
              </a:prstGeom>
            </p:spPr>
          </p:pic>
          <p:grpSp>
            <p:nvGrpSpPr>
              <p:cNvPr id="3506" name="กลุ่ม 3505">
                <a:extLst>
                  <a:ext uri="{FF2B5EF4-FFF2-40B4-BE49-F238E27FC236}">
                    <a16:creationId xmlns:a16="http://schemas.microsoft.com/office/drawing/2014/main" id="{36D1B964-2511-B740-F889-82EE225842D0}"/>
                  </a:ext>
                </a:extLst>
              </p:cNvPr>
              <p:cNvGrpSpPr/>
              <p:nvPr/>
            </p:nvGrpSpPr>
            <p:grpSpPr>
              <a:xfrm>
                <a:off x="204535" y="1232525"/>
                <a:ext cx="8803975" cy="3409162"/>
                <a:chOff x="111088" y="1298142"/>
                <a:chExt cx="8803975" cy="3409162"/>
              </a:xfrm>
            </p:grpSpPr>
            <p:sp>
              <p:nvSpPr>
                <p:cNvPr id="27" name="กล่องข้อความ 26">
                  <a:extLst>
                    <a:ext uri="{FF2B5EF4-FFF2-40B4-BE49-F238E27FC236}">
                      <a16:creationId xmlns:a16="http://schemas.microsoft.com/office/drawing/2014/main" id="{43754F9C-FA07-6F55-B0D3-237099510F1A}"/>
                    </a:ext>
                  </a:extLst>
                </p:cNvPr>
                <p:cNvSpPr txBox="1"/>
                <p:nvPr/>
              </p:nvSpPr>
              <p:spPr>
                <a:xfrm>
                  <a:off x="396249" y="1513099"/>
                  <a:ext cx="816582" cy="28700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th-TH" sz="105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งานพัสดุ</a:t>
                  </a:r>
                </a:p>
              </p:txBody>
            </p:sp>
            <p:sp>
              <p:nvSpPr>
                <p:cNvPr id="37" name="กล่องข้อความ 36">
                  <a:extLst>
                    <a:ext uri="{FF2B5EF4-FFF2-40B4-BE49-F238E27FC236}">
                      <a16:creationId xmlns:a16="http://schemas.microsoft.com/office/drawing/2014/main" id="{67B54C30-F1F1-AC3E-BFA0-1E640D20D1BF}"/>
                    </a:ext>
                  </a:extLst>
                </p:cNvPr>
                <p:cNvSpPr txBox="1"/>
                <p:nvPr/>
              </p:nvSpPr>
              <p:spPr>
                <a:xfrm>
                  <a:off x="111088" y="1892223"/>
                  <a:ext cx="2516291" cy="45397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1. ตรวจสอบหลักประกันสัญญา</a:t>
                  </a:r>
                  <a:b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</a:br>
                  <a:endParaRPr lang="th-TH" sz="10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endParaRPr>
                </a:p>
              </p:txBody>
            </p:sp>
            <p:sp>
              <p:nvSpPr>
                <p:cNvPr id="23" name="กล่องข้อความ 22">
                  <a:extLst>
                    <a:ext uri="{FF2B5EF4-FFF2-40B4-BE49-F238E27FC236}">
                      <a16:creationId xmlns:a16="http://schemas.microsoft.com/office/drawing/2014/main" id="{0A325E0A-BA9E-2789-4559-A8FF62889B0F}"/>
                    </a:ext>
                  </a:extLst>
                </p:cNvPr>
                <p:cNvSpPr txBox="1"/>
                <p:nvPr/>
              </p:nvSpPr>
              <p:spPr>
                <a:xfrm>
                  <a:off x="1645425" y="2685251"/>
                  <a:ext cx="1076543" cy="2339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th-TH" sz="80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งานการเงิน</a:t>
                  </a:r>
                </a:p>
              </p:txBody>
            </p:sp>
            <p:sp>
              <p:nvSpPr>
                <p:cNvPr id="42" name="กล่องข้อความ 41">
                  <a:extLst>
                    <a:ext uri="{FF2B5EF4-FFF2-40B4-BE49-F238E27FC236}">
                      <a16:creationId xmlns:a16="http://schemas.microsoft.com/office/drawing/2014/main" id="{865FB942-6BEB-A586-EED2-B88D3270A6A6}"/>
                    </a:ext>
                  </a:extLst>
                </p:cNvPr>
                <p:cNvSpPr txBox="1"/>
                <p:nvPr/>
              </p:nvSpPr>
              <p:spPr>
                <a:xfrm>
                  <a:off x="2024636" y="1803581"/>
                  <a:ext cx="3120467" cy="63863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2. หนังสือแจ้งให้ตรวจสอบ</a:t>
                  </a:r>
                  <a:b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</a:b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ความชำรุดบกพร่อง </a:t>
                  </a:r>
                  <a:b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</a:br>
                  <a:endParaRPr lang="th-TH" sz="10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endParaRPr>
                </a:p>
              </p:txBody>
            </p:sp>
            <p:sp>
              <p:nvSpPr>
                <p:cNvPr id="58" name="สามเหลี่ยมหน้าจั่ว 57">
                  <a:extLst>
                    <a:ext uri="{FF2B5EF4-FFF2-40B4-BE49-F238E27FC236}">
                      <a16:creationId xmlns:a16="http://schemas.microsoft.com/office/drawing/2014/main" id="{15C93107-7BA6-4059-7A76-CB356833FE9C}"/>
                    </a:ext>
                  </a:extLst>
                </p:cNvPr>
                <p:cNvSpPr/>
                <p:nvPr/>
              </p:nvSpPr>
              <p:spPr>
                <a:xfrm rot="5400000">
                  <a:off x="2237012" y="1931301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59" name="สามเหลี่ยมหน้าจั่ว 58">
                  <a:extLst>
                    <a:ext uri="{FF2B5EF4-FFF2-40B4-BE49-F238E27FC236}">
                      <a16:creationId xmlns:a16="http://schemas.microsoft.com/office/drawing/2014/main" id="{9AB0950C-76C5-0386-5A7E-D848E3A65723}"/>
                    </a:ext>
                  </a:extLst>
                </p:cNvPr>
                <p:cNvSpPr/>
                <p:nvPr/>
              </p:nvSpPr>
              <p:spPr>
                <a:xfrm rot="5400000">
                  <a:off x="4404965" y="1947248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60" name="สามเหลี่ยมหน้าจั่ว 59">
                  <a:extLst>
                    <a:ext uri="{FF2B5EF4-FFF2-40B4-BE49-F238E27FC236}">
                      <a16:creationId xmlns:a16="http://schemas.microsoft.com/office/drawing/2014/main" id="{23F71724-AAD7-6009-BFAC-222D4D0D116F}"/>
                    </a:ext>
                  </a:extLst>
                </p:cNvPr>
                <p:cNvSpPr/>
                <p:nvPr/>
              </p:nvSpPr>
              <p:spPr>
                <a:xfrm rot="5400000">
                  <a:off x="6542262" y="1923526"/>
                  <a:ext cx="282519" cy="146893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1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" name="กล่องข้อความ 1">
                  <a:extLst>
                    <a:ext uri="{FF2B5EF4-FFF2-40B4-BE49-F238E27FC236}">
                      <a16:creationId xmlns:a16="http://schemas.microsoft.com/office/drawing/2014/main" id="{FFB6A46A-C83B-3849-5380-2D6F5F9DD7A4}"/>
                    </a:ext>
                  </a:extLst>
                </p:cNvPr>
                <p:cNvSpPr txBox="1"/>
                <p:nvPr/>
              </p:nvSpPr>
              <p:spPr>
                <a:xfrm rot="16200000">
                  <a:off x="6109335" y="1888752"/>
                  <a:ext cx="1432828" cy="25160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900" dirty="0">
                      <a:solidFill>
                        <a:schemeClr val="accent1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พบชำรุดบกพร่อง</a:t>
                  </a:r>
                </a:p>
              </p:txBody>
            </p:sp>
            <p:pic>
              <p:nvPicPr>
                <p:cNvPr id="6" name="กราฟิก 5">
                  <a:extLst>
                    <a:ext uri="{FF2B5EF4-FFF2-40B4-BE49-F238E27FC236}">
                      <a16:creationId xmlns:a16="http://schemas.microsoft.com/office/drawing/2014/main" id="{EC7699F4-4C93-F5EB-8DBB-1632671EDF4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>
                  <a:extLst>
                    <a:ext uri="{96DAC541-7B7A-43D3-8B79-37D633B846F1}">
                      <asvg:svgBlip xmlns:asvg="http://schemas.microsoft.com/office/drawing/2016/SVG/main" r:embed="rId1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44904" y="2451656"/>
                  <a:ext cx="218813" cy="647506"/>
                </a:xfrm>
                <a:prstGeom prst="rect">
                  <a:avLst/>
                </a:prstGeom>
              </p:spPr>
            </p:pic>
            <p:sp>
              <p:nvSpPr>
                <p:cNvPr id="21" name="กล่องข้อความ 20">
                  <a:extLst>
                    <a:ext uri="{FF2B5EF4-FFF2-40B4-BE49-F238E27FC236}">
                      <a16:creationId xmlns:a16="http://schemas.microsoft.com/office/drawing/2014/main" id="{021BD40F-7EB4-AA0D-6FB8-F0414039D8F2}"/>
                    </a:ext>
                  </a:extLst>
                </p:cNvPr>
                <p:cNvSpPr txBox="1"/>
                <p:nvPr/>
              </p:nvSpPr>
              <p:spPr>
                <a:xfrm>
                  <a:off x="5151114" y="2433398"/>
                  <a:ext cx="2304939" cy="25160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90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ไม่พบชำรุด</a:t>
                  </a:r>
                </a:p>
              </p:txBody>
            </p:sp>
            <p:sp>
              <p:nvSpPr>
                <p:cNvPr id="24" name="สามเหลี่ยมหน้าจั่ว 23">
                  <a:extLst>
                    <a:ext uri="{FF2B5EF4-FFF2-40B4-BE49-F238E27FC236}">
                      <a16:creationId xmlns:a16="http://schemas.microsoft.com/office/drawing/2014/main" id="{1D82B14A-628C-9B50-F6D6-43DB80200763}"/>
                    </a:ext>
                  </a:extLst>
                </p:cNvPr>
                <p:cNvSpPr/>
                <p:nvPr/>
              </p:nvSpPr>
              <p:spPr>
                <a:xfrm rot="10800000">
                  <a:off x="6137077" y="2307003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36" name="สามเหลี่ยมหน้าจั่ว 35">
                  <a:extLst>
                    <a:ext uri="{FF2B5EF4-FFF2-40B4-BE49-F238E27FC236}">
                      <a16:creationId xmlns:a16="http://schemas.microsoft.com/office/drawing/2014/main" id="{A6B5037D-6256-531C-BD17-1B85FD84D91B}"/>
                    </a:ext>
                  </a:extLst>
                </p:cNvPr>
                <p:cNvSpPr/>
                <p:nvPr/>
              </p:nvSpPr>
              <p:spPr>
                <a:xfrm rot="10800000">
                  <a:off x="7827351" y="1666735"/>
                  <a:ext cx="282519" cy="146893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1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45" name="สามเหลี่ยมหน้าจั่ว 44">
                  <a:extLst>
                    <a:ext uri="{FF2B5EF4-FFF2-40B4-BE49-F238E27FC236}">
                      <a16:creationId xmlns:a16="http://schemas.microsoft.com/office/drawing/2014/main" id="{530C6839-57D8-7672-0129-83736722D870}"/>
                    </a:ext>
                  </a:extLst>
                </p:cNvPr>
                <p:cNvSpPr/>
                <p:nvPr/>
              </p:nvSpPr>
              <p:spPr>
                <a:xfrm rot="16200000">
                  <a:off x="6787744" y="3378025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47" name="สามเหลี่ยมหน้าจั่ว 46">
                  <a:extLst>
                    <a:ext uri="{FF2B5EF4-FFF2-40B4-BE49-F238E27FC236}">
                      <a16:creationId xmlns:a16="http://schemas.microsoft.com/office/drawing/2014/main" id="{AFFFA02B-B825-D603-28F6-8F5CFF08F603}"/>
                    </a:ext>
                  </a:extLst>
                </p:cNvPr>
                <p:cNvSpPr/>
                <p:nvPr/>
              </p:nvSpPr>
              <p:spPr>
                <a:xfrm rot="10800000">
                  <a:off x="7831032" y="2673631"/>
                  <a:ext cx="282519" cy="146893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1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48" name="กล่องข้อความ 47">
                  <a:extLst>
                    <a:ext uri="{FF2B5EF4-FFF2-40B4-BE49-F238E27FC236}">
                      <a16:creationId xmlns:a16="http://schemas.microsoft.com/office/drawing/2014/main" id="{F7173542-6BA1-A0E8-792F-9EFFDD15F031}"/>
                    </a:ext>
                  </a:extLst>
                </p:cNvPr>
                <p:cNvSpPr txBox="1"/>
                <p:nvPr/>
              </p:nvSpPr>
              <p:spPr>
                <a:xfrm rot="16200000">
                  <a:off x="6388970" y="3314464"/>
                  <a:ext cx="826834" cy="2339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80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ไม่พบชำรุด</a:t>
                  </a:r>
                </a:p>
              </p:txBody>
            </p:sp>
            <p:pic>
              <p:nvPicPr>
                <p:cNvPr id="52" name="กราฟิก 51">
                  <a:extLst>
                    <a:ext uri="{FF2B5EF4-FFF2-40B4-BE49-F238E27FC236}">
                      <a16:creationId xmlns:a16="http://schemas.microsoft.com/office/drawing/2014/main" id="{3D54A653-BC2B-D176-6FF5-D451ECCDA61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">
                  <a:extLst>
                    <a:ext uri="{96DAC541-7B7A-43D3-8B79-37D633B846F1}">
                      <asvg:svgBlip xmlns:asvg="http://schemas.microsoft.com/office/drawing/2016/SVG/main" r:embed="rId1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507732" y="2535569"/>
                  <a:ext cx="564494" cy="673312"/>
                </a:xfrm>
                <a:prstGeom prst="rect">
                  <a:avLst/>
                </a:prstGeom>
              </p:spPr>
            </p:pic>
            <p:pic>
              <p:nvPicPr>
                <p:cNvPr id="55" name="กราฟิก 54">
                  <a:extLst>
                    <a:ext uri="{FF2B5EF4-FFF2-40B4-BE49-F238E27FC236}">
                      <a16:creationId xmlns:a16="http://schemas.microsoft.com/office/drawing/2014/main" id="{71E6E1BD-362B-799F-0887-A19E70BC00A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8">
                  <a:extLst>
                    <a:ext uri="{96DAC541-7B7A-43D3-8B79-37D633B846F1}">
                      <asvg:svgBlip xmlns:asvg="http://schemas.microsoft.com/office/drawing/2016/SVG/main" r:embed="rId1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09634" y="1686281"/>
                  <a:ext cx="884305" cy="482348"/>
                </a:xfrm>
                <a:prstGeom prst="rect">
                  <a:avLst/>
                </a:prstGeom>
              </p:spPr>
            </p:pic>
            <p:pic>
              <p:nvPicPr>
                <p:cNvPr id="203" name="กราฟิก 202">
                  <a:extLst>
                    <a:ext uri="{FF2B5EF4-FFF2-40B4-BE49-F238E27FC236}">
                      <a16:creationId xmlns:a16="http://schemas.microsoft.com/office/drawing/2014/main" id="{F7F9AC53-1428-B080-2894-A5F815FAE98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>
                  <a:extLst>
                    <a:ext uri="{96DAC541-7B7A-43D3-8B79-37D633B846F1}">
                      <asvg:svgBlip xmlns:asvg="http://schemas.microsoft.com/office/drawing/2016/SVG/main" r:embed="rId2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69444" y="2550731"/>
                  <a:ext cx="332317" cy="405302"/>
                </a:xfrm>
                <a:prstGeom prst="rect">
                  <a:avLst/>
                </a:prstGeom>
              </p:spPr>
            </p:pic>
            <p:pic>
              <p:nvPicPr>
                <p:cNvPr id="205" name="กราฟิก 204">
                  <a:extLst>
                    <a:ext uri="{FF2B5EF4-FFF2-40B4-BE49-F238E27FC236}">
                      <a16:creationId xmlns:a16="http://schemas.microsoft.com/office/drawing/2014/main" id="{D9A911D3-F1BC-C891-E86B-A4C2360EAA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2">
                  <a:extLst>
                    <a:ext uri="{96DAC541-7B7A-43D3-8B79-37D633B846F1}">
                      <asvg:svgBlip xmlns:asvg="http://schemas.microsoft.com/office/drawing/2016/SVG/main" r:embed="rId23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651638" y="2489349"/>
                  <a:ext cx="361110" cy="647507"/>
                </a:xfrm>
                <a:prstGeom prst="rect">
                  <a:avLst/>
                </a:prstGeom>
              </p:spPr>
            </p:pic>
            <p:sp>
              <p:nvSpPr>
                <p:cNvPr id="206" name="กล่องข้อความ 205">
                  <a:extLst>
                    <a:ext uri="{FF2B5EF4-FFF2-40B4-BE49-F238E27FC236}">
                      <a16:creationId xmlns:a16="http://schemas.microsoft.com/office/drawing/2014/main" id="{64F15EE0-B303-66EB-1D78-38FCE858DB1B}"/>
                    </a:ext>
                  </a:extLst>
                </p:cNvPr>
                <p:cNvSpPr txBox="1"/>
                <p:nvPr/>
              </p:nvSpPr>
              <p:spPr>
                <a:xfrm>
                  <a:off x="168336" y="2662085"/>
                  <a:ext cx="1076543" cy="2339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th-TH" sz="800" dirty="0">
                      <a:solidFill>
                        <a:srgbClr val="FFC000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คู่สัญญา</a:t>
                  </a:r>
                </a:p>
              </p:txBody>
            </p:sp>
            <p:sp>
              <p:nvSpPr>
                <p:cNvPr id="211" name="สามเหลี่ยมหน้าจั่ว 210">
                  <a:extLst>
                    <a:ext uri="{FF2B5EF4-FFF2-40B4-BE49-F238E27FC236}">
                      <a16:creationId xmlns:a16="http://schemas.microsoft.com/office/drawing/2014/main" id="{020E1239-1A72-A285-9509-563292AFD60F}"/>
                    </a:ext>
                  </a:extLst>
                </p:cNvPr>
                <p:cNvSpPr/>
                <p:nvPr/>
              </p:nvSpPr>
              <p:spPr>
                <a:xfrm rot="16200000">
                  <a:off x="4644921" y="3353633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12" name="สามเหลี่ยมหน้าจั่ว 211">
                  <a:extLst>
                    <a:ext uri="{FF2B5EF4-FFF2-40B4-BE49-F238E27FC236}">
                      <a16:creationId xmlns:a16="http://schemas.microsoft.com/office/drawing/2014/main" id="{87A82CA6-922F-F17A-6630-F1B4B37611F6}"/>
                    </a:ext>
                  </a:extLst>
                </p:cNvPr>
                <p:cNvSpPr/>
                <p:nvPr/>
              </p:nvSpPr>
              <p:spPr>
                <a:xfrm rot="16200000">
                  <a:off x="2513803" y="3348185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13" name="กล่องข้อความ 212">
                  <a:extLst>
                    <a:ext uri="{FF2B5EF4-FFF2-40B4-BE49-F238E27FC236}">
                      <a16:creationId xmlns:a16="http://schemas.microsoft.com/office/drawing/2014/main" id="{2C8D676C-B904-E937-D25E-2FE50ECC56F7}"/>
                    </a:ext>
                  </a:extLst>
                </p:cNvPr>
                <p:cNvSpPr txBox="1"/>
                <p:nvPr/>
              </p:nvSpPr>
              <p:spPr>
                <a:xfrm>
                  <a:off x="4997320" y="3190113"/>
                  <a:ext cx="1698632" cy="26930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6. แจ้งผลการตรวจสอบ</a:t>
                  </a:r>
                </a:p>
              </p:txBody>
            </p:sp>
            <p:pic>
              <p:nvPicPr>
                <p:cNvPr id="215" name="กราฟิก 214">
                  <a:extLst>
                    <a:ext uri="{FF2B5EF4-FFF2-40B4-BE49-F238E27FC236}">
                      <a16:creationId xmlns:a16="http://schemas.microsoft.com/office/drawing/2014/main" id="{DD274F04-59BE-2B2E-154E-FDB192AC9C9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11413" y="2731508"/>
                  <a:ext cx="436297" cy="367859"/>
                </a:xfrm>
                <a:prstGeom prst="rect">
                  <a:avLst/>
                </a:prstGeom>
              </p:spPr>
            </p:pic>
            <p:sp>
              <p:nvSpPr>
                <p:cNvPr id="273" name="กล่องข้อความ 272">
                  <a:extLst>
                    <a:ext uri="{FF2B5EF4-FFF2-40B4-BE49-F238E27FC236}">
                      <a16:creationId xmlns:a16="http://schemas.microsoft.com/office/drawing/2014/main" id="{D371A029-8774-DAD1-F6B7-EC3FB6113CAD}"/>
                    </a:ext>
                  </a:extLst>
                </p:cNvPr>
                <p:cNvSpPr txBox="1"/>
                <p:nvPr/>
              </p:nvSpPr>
              <p:spPr>
                <a:xfrm>
                  <a:off x="2759297" y="3157638"/>
                  <a:ext cx="1941850" cy="45397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7. ขออนุมัติคืนหลักประกัน และหนังสือแจ้งคู่สัญญามารับคืน</a:t>
                  </a:r>
                </a:p>
              </p:txBody>
            </p:sp>
            <p:sp>
              <p:nvSpPr>
                <p:cNvPr id="274" name="กล่องข้อความ 273">
                  <a:extLst>
                    <a:ext uri="{FF2B5EF4-FFF2-40B4-BE49-F238E27FC236}">
                      <a16:creationId xmlns:a16="http://schemas.microsoft.com/office/drawing/2014/main" id="{DA28C043-988C-2663-EF52-03616BA4189C}"/>
                    </a:ext>
                  </a:extLst>
                </p:cNvPr>
                <p:cNvSpPr txBox="1"/>
                <p:nvPr/>
              </p:nvSpPr>
              <p:spPr>
                <a:xfrm>
                  <a:off x="310814" y="3209464"/>
                  <a:ext cx="2323354" cy="45397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8. มอบงานการเงินส่งคืนหลักประกันสัญญาให้คู่สัญญา</a:t>
                  </a:r>
                </a:p>
              </p:txBody>
            </p:sp>
            <p:sp>
              <p:nvSpPr>
                <p:cNvPr id="251" name="สี่เหลี่ยมผืนผ้า: มุมมน 250">
                  <a:extLst>
                    <a:ext uri="{FF2B5EF4-FFF2-40B4-BE49-F238E27FC236}">
                      <a16:creationId xmlns:a16="http://schemas.microsoft.com/office/drawing/2014/main" id="{0C465065-5B24-1474-03E6-C59A42735D64}"/>
                    </a:ext>
                  </a:extLst>
                </p:cNvPr>
                <p:cNvSpPr/>
                <p:nvPr/>
              </p:nvSpPr>
              <p:spPr>
                <a:xfrm>
                  <a:off x="399413" y="1780279"/>
                  <a:ext cx="1908935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54" name="สี่เหลี่ยมผืนผ้า: มุมมน 253">
                  <a:extLst>
                    <a:ext uri="{FF2B5EF4-FFF2-40B4-BE49-F238E27FC236}">
                      <a16:creationId xmlns:a16="http://schemas.microsoft.com/office/drawing/2014/main" id="{784F9DEE-A578-63BB-D522-E3BFEF939573}"/>
                    </a:ext>
                  </a:extLst>
                </p:cNvPr>
                <p:cNvSpPr/>
                <p:nvPr/>
              </p:nvSpPr>
              <p:spPr>
                <a:xfrm>
                  <a:off x="2570026" y="1788324"/>
                  <a:ext cx="1908935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55" name="กล่องข้อความ 254">
                  <a:extLst>
                    <a:ext uri="{FF2B5EF4-FFF2-40B4-BE49-F238E27FC236}">
                      <a16:creationId xmlns:a16="http://schemas.microsoft.com/office/drawing/2014/main" id="{A30CF73A-798D-E6A2-2184-676D52E52BB9}"/>
                    </a:ext>
                  </a:extLst>
                </p:cNvPr>
                <p:cNvSpPr txBox="1"/>
                <p:nvPr/>
              </p:nvSpPr>
              <p:spPr>
                <a:xfrm>
                  <a:off x="4528244" y="1802393"/>
                  <a:ext cx="2133932" cy="63863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3. ดำเนินการตรวจสอบ</a:t>
                  </a:r>
                  <a:b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</a:b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ความชำรุดบกพร่อง </a:t>
                  </a:r>
                  <a:b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</a:br>
                  <a:endParaRPr lang="th-TH" sz="10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endParaRPr>
                </a:p>
              </p:txBody>
            </p:sp>
            <p:sp>
              <p:nvSpPr>
                <p:cNvPr id="256" name="สี่เหลี่ยมผืนผ้า: มุมมน 255">
                  <a:extLst>
                    <a:ext uri="{FF2B5EF4-FFF2-40B4-BE49-F238E27FC236}">
                      <a16:creationId xmlns:a16="http://schemas.microsoft.com/office/drawing/2014/main" id="{50E556C1-967E-E698-D79D-DC799045C448}"/>
                    </a:ext>
                  </a:extLst>
                </p:cNvPr>
                <p:cNvSpPr/>
                <p:nvPr/>
              </p:nvSpPr>
              <p:spPr>
                <a:xfrm>
                  <a:off x="4695674" y="1794069"/>
                  <a:ext cx="1908935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58" name="สี่เหลี่ยมผืนผ้า: มุมมน 257">
                  <a:extLst>
                    <a:ext uri="{FF2B5EF4-FFF2-40B4-BE49-F238E27FC236}">
                      <a16:creationId xmlns:a16="http://schemas.microsoft.com/office/drawing/2014/main" id="{4DF65A15-CD6A-68EB-67C0-80CF446C653F}"/>
                    </a:ext>
                  </a:extLst>
                </p:cNvPr>
                <p:cNvSpPr/>
                <p:nvPr/>
              </p:nvSpPr>
              <p:spPr>
                <a:xfrm>
                  <a:off x="7006128" y="2242338"/>
                  <a:ext cx="1908935" cy="439814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60" name="สี่เหลี่ยมผืนผ้า: มุมมน 259">
                  <a:extLst>
                    <a:ext uri="{FF2B5EF4-FFF2-40B4-BE49-F238E27FC236}">
                      <a16:creationId xmlns:a16="http://schemas.microsoft.com/office/drawing/2014/main" id="{FAAF90DC-49FF-B0CC-F1CC-FD4E82E1B556}"/>
                    </a:ext>
                  </a:extLst>
                </p:cNvPr>
                <p:cNvSpPr/>
                <p:nvPr/>
              </p:nvSpPr>
              <p:spPr>
                <a:xfrm>
                  <a:off x="7005548" y="3210472"/>
                  <a:ext cx="1908935" cy="439814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61" name="สามเหลี่ยมหน้าจั่ว 260">
                  <a:extLst>
                    <a:ext uri="{FF2B5EF4-FFF2-40B4-BE49-F238E27FC236}">
                      <a16:creationId xmlns:a16="http://schemas.microsoft.com/office/drawing/2014/main" id="{FD7E3EE2-5CFB-0641-8A02-AA9235258F45}"/>
                    </a:ext>
                  </a:extLst>
                </p:cNvPr>
                <p:cNvSpPr/>
                <p:nvPr/>
              </p:nvSpPr>
              <p:spPr>
                <a:xfrm>
                  <a:off x="7158677" y="3055664"/>
                  <a:ext cx="282519" cy="146893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1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62" name="กล่องข้อความ 261">
                  <a:extLst>
                    <a:ext uri="{FF2B5EF4-FFF2-40B4-BE49-F238E27FC236}">
                      <a16:creationId xmlns:a16="http://schemas.microsoft.com/office/drawing/2014/main" id="{4CE05025-F405-70E3-8F68-5F965BD656BA}"/>
                    </a:ext>
                  </a:extLst>
                </p:cNvPr>
                <p:cNvSpPr txBox="1"/>
                <p:nvPr/>
              </p:nvSpPr>
              <p:spPr>
                <a:xfrm>
                  <a:off x="6845073" y="2831225"/>
                  <a:ext cx="909726" cy="2339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800" dirty="0">
                      <a:solidFill>
                        <a:schemeClr val="accent1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พบชำรุด</a:t>
                  </a:r>
                </a:p>
              </p:txBody>
            </p:sp>
            <p:sp>
              <p:nvSpPr>
                <p:cNvPr id="263" name="สี่เหลี่ยมผืนผ้า: มุมมน 262">
                  <a:extLst>
                    <a:ext uri="{FF2B5EF4-FFF2-40B4-BE49-F238E27FC236}">
                      <a16:creationId xmlns:a16="http://schemas.microsoft.com/office/drawing/2014/main" id="{869CC34D-017B-797C-4162-F53EAFE8EB15}"/>
                    </a:ext>
                  </a:extLst>
                </p:cNvPr>
                <p:cNvSpPr/>
                <p:nvPr/>
              </p:nvSpPr>
              <p:spPr>
                <a:xfrm>
                  <a:off x="4857789" y="3158541"/>
                  <a:ext cx="1869646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64" name="สี่เหลี่ยมผืนผ้า: มุมมน 263">
                  <a:extLst>
                    <a:ext uri="{FF2B5EF4-FFF2-40B4-BE49-F238E27FC236}">
                      <a16:creationId xmlns:a16="http://schemas.microsoft.com/office/drawing/2014/main" id="{3FF777CE-8E5A-BBB8-C6B9-CA79A6FA419A}"/>
                    </a:ext>
                  </a:extLst>
                </p:cNvPr>
                <p:cNvSpPr/>
                <p:nvPr/>
              </p:nvSpPr>
              <p:spPr>
                <a:xfrm>
                  <a:off x="2732534" y="3150018"/>
                  <a:ext cx="1908935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65" name="สี่เหลี่ยมผืนผ้า: มุมมน 264">
                  <a:extLst>
                    <a:ext uri="{FF2B5EF4-FFF2-40B4-BE49-F238E27FC236}">
                      <a16:creationId xmlns:a16="http://schemas.microsoft.com/office/drawing/2014/main" id="{3B36E4EC-336B-8D9D-F918-597257D84B70}"/>
                    </a:ext>
                  </a:extLst>
                </p:cNvPr>
                <p:cNvSpPr/>
                <p:nvPr/>
              </p:nvSpPr>
              <p:spPr>
                <a:xfrm>
                  <a:off x="366498" y="3157949"/>
                  <a:ext cx="2174169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pic>
              <p:nvPicPr>
                <p:cNvPr id="266" name="กราฟิก 265">
                  <a:extLst>
                    <a:ext uri="{FF2B5EF4-FFF2-40B4-BE49-F238E27FC236}">
                      <a16:creationId xmlns:a16="http://schemas.microsoft.com/office/drawing/2014/main" id="{CA0D0413-D4D1-2C1D-68DF-C4C9CAC633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74537" y="2674049"/>
                  <a:ext cx="485918" cy="409696"/>
                </a:xfrm>
                <a:prstGeom prst="rect">
                  <a:avLst/>
                </a:prstGeom>
              </p:spPr>
            </p:pic>
            <p:pic>
              <p:nvPicPr>
                <p:cNvPr id="267" name="กราฟิก 266">
                  <a:extLst>
                    <a:ext uri="{FF2B5EF4-FFF2-40B4-BE49-F238E27FC236}">
                      <a16:creationId xmlns:a16="http://schemas.microsoft.com/office/drawing/2014/main" id="{0F8869FA-D839-6D20-AEDC-0B0556A0F3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4">
                  <a:extLst>
                    <a:ext uri="{96DAC541-7B7A-43D3-8B79-37D633B846F1}">
                      <asvg:svgBlip xmlns:asvg="http://schemas.microsoft.com/office/drawing/2016/SVG/main" r:embed="rId2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620834" y="2427017"/>
                  <a:ext cx="457618" cy="677274"/>
                </a:xfrm>
                <a:prstGeom prst="rect">
                  <a:avLst/>
                </a:prstGeom>
              </p:spPr>
            </p:pic>
            <p:pic>
              <p:nvPicPr>
                <p:cNvPr id="269" name="กราฟิก 268">
                  <a:extLst>
                    <a:ext uri="{FF2B5EF4-FFF2-40B4-BE49-F238E27FC236}">
                      <a16:creationId xmlns:a16="http://schemas.microsoft.com/office/drawing/2014/main" id="{6ADEBDA9-BF7D-E7CF-589A-A78DB28DADB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01016" y="2605045"/>
                  <a:ext cx="459103" cy="387087"/>
                </a:xfrm>
                <a:prstGeom prst="rect">
                  <a:avLst/>
                </a:prstGeom>
              </p:spPr>
            </p:pic>
            <p:pic>
              <p:nvPicPr>
                <p:cNvPr id="61" name="กราฟิก 60">
                  <a:extLst>
                    <a:ext uri="{FF2B5EF4-FFF2-40B4-BE49-F238E27FC236}">
                      <a16:creationId xmlns:a16="http://schemas.microsoft.com/office/drawing/2014/main" id="{77897068-36ED-9C26-AE44-EAD44EBF1E7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96DAC541-7B7A-43D3-8B79-37D633B846F1}">
                      <asvg:svgBlip xmlns:asvg="http://schemas.microsoft.com/office/drawing/2016/SVG/main" r:embed="rId1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70746" y="2724952"/>
                  <a:ext cx="427426" cy="534283"/>
                </a:xfrm>
                <a:prstGeom prst="rect">
                  <a:avLst/>
                </a:prstGeom>
              </p:spPr>
            </p:pic>
            <p:sp>
              <p:nvSpPr>
                <p:cNvPr id="270" name="กล่องข้อความ 269">
                  <a:extLst>
                    <a:ext uri="{FF2B5EF4-FFF2-40B4-BE49-F238E27FC236}">
                      <a16:creationId xmlns:a16="http://schemas.microsoft.com/office/drawing/2014/main" id="{89777485-BB55-FF1B-B63E-8912833FFA5B}"/>
                    </a:ext>
                  </a:extLst>
                </p:cNvPr>
                <p:cNvSpPr txBox="1"/>
                <p:nvPr/>
              </p:nvSpPr>
              <p:spPr>
                <a:xfrm>
                  <a:off x="2757326" y="4223008"/>
                  <a:ext cx="1941850" cy="45397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bg1"/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คืนแล้วส่งหลักฐานการคืนให้พัสดุคืนใน</a:t>
                  </a:r>
                  <a:r>
                    <a:rPr lang="th-TH" sz="100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ระบบ </a:t>
                  </a:r>
                  <a:r>
                    <a:rPr lang="en-US" sz="100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e-GP</a:t>
                  </a:r>
                  <a:endParaRPr lang="th-TH" sz="1000" dirty="0">
                    <a:solidFill>
                      <a:schemeClr val="accent6">
                        <a:lumMod val="75000"/>
                      </a:schemeClr>
                    </a:solidFill>
                    <a:latin typeface="Prompt" panose="00000500000000000000" pitchFamily="2" charset="-34"/>
                    <a:cs typeface="Prompt" panose="00000500000000000000" pitchFamily="2" charset="-34"/>
                  </a:endParaRPr>
                </a:p>
              </p:txBody>
            </p:sp>
            <p:sp>
              <p:nvSpPr>
                <p:cNvPr id="272" name="สี่เหลี่ยมผืนผ้า: มุมมน 271">
                  <a:extLst>
                    <a:ext uri="{FF2B5EF4-FFF2-40B4-BE49-F238E27FC236}">
                      <a16:creationId xmlns:a16="http://schemas.microsoft.com/office/drawing/2014/main" id="{9B167502-CC0C-1BB0-00C2-57EB15F7AF34}"/>
                    </a:ext>
                  </a:extLst>
                </p:cNvPr>
                <p:cNvSpPr/>
                <p:nvPr/>
              </p:nvSpPr>
              <p:spPr>
                <a:xfrm>
                  <a:off x="2757326" y="4175422"/>
                  <a:ext cx="1908935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75" name="สามเหลี่ยมหน้าจั่ว 274">
                  <a:extLst>
                    <a:ext uri="{FF2B5EF4-FFF2-40B4-BE49-F238E27FC236}">
                      <a16:creationId xmlns:a16="http://schemas.microsoft.com/office/drawing/2014/main" id="{BFEA1C28-0157-30F6-B9F8-AF307C43B522}"/>
                    </a:ext>
                  </a:extLst>
                </p:cNvPr>
                <p:cNvSpPr/>
                <p:nvPr/>
              </p:nvSpPr>
              <p:spPr>
                <a:xfrm rot="10800000">
                  <a:off x="1377468" y="3672572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76" name="กล่องข้อความ 275">
                  <a:extLst>
                    <a:ext uri="{FF2B5EF4-FFF2-40B4-BE49-F238E27FC236}">
                      <a16:creationId xmlns:a16="http://schemas.microsoft.com/office/drawing/2014/main" id="{3327C647-B486-B7CB-3A01-23DF3B6B7A4C}"/>
                    </a:ext>
                  </a:extLst>
                </p:cNvPr>
                <p:cNvSpPr txBox="1"/>
                <p:nvPr/>
              </p:nvSpPr>
              <p:spPr>
                <a:xfrm>
                  <a:off x="312065" y="4209400"/>
                  <a:ext cx="2288796" cy="45397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กรณีหนังสือค้ำฯ หากไม่มารับให้ส่งทางไปรษณีย์ลงทะเบียนและแจ้งธนาคาร</a:t>
                  </a:r>
                  <a:endParaRPr lang="th-TH" sz="1000" dirty="0">
                    <a:solidFill>
                      <a:schemeClr val="bg1"/>
                    </a:solidFill>
                    <a:latin typeface="Prompt" panose="00000500000000000000" pitchFamily="2" charset="-34"/>
                    <a:cs typeface="Prompt" panose="00000500000000000000" pitchFamily="2" charset="-34"/>
                  </a:endParaRPr>
                </a:p>
              </p:txBody>
            </p:sp>
            <p:pic>
              <p:nvPicPr>
                <p:cNvPr id="305" name="กราฟิก 304">
                  <a:extLst>
                    <a:ext uri="{FF2B5EF4-FFF2-40B4-BE49-F238E27FC236}">
                      <a16:creationId xmlns:a16="http://schemas.microsoft.com/office/drawing/2014/main" id="{BB68A195-C708-6873-01DB-E0A27A78D6A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>
                  <a:extLst>
                    <a:ext uri="{96DAC541-7B7A-43D3-8B79-37D633B846F1}">
                      <asvg:svgBlip xmlns:asvg="http://schemas.microsoft.com/office/drawing/2016/SVG/main" r:embed="rId2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38421" y="3704418"/>
                  <a:ext cx="332317" cy="405302"/>
                </a:xfrm>
                <a:prstGeom prst="rect">
                  <a:avLst/>
                </a:prstGeom>
              </p:spPr>
            </p:pic>
            <p:sp>
              <p:nvSpPr>
                <p:cNvPr id="306" name="สี่เหลี่ยมผืนผ้า: มุมมน 305">
                  <a:extLst>
                    <a:ext uri="{FF2B5EF4-FFF2-40B4-BE49-F238E27FC236}">
                      <a16:creationId xmlns:a16="http://schemas.microsoft.com/office/drawing/2014/main" id="{EB5814DC-C436-E19D-E3AF-7AD1A6FA0416}"/>
                    </a:ext>
                  </a:extLst>
                </p:cNvPr>
                <p:cNvSpPr/>
                <p:nvPr/>
              </p:nvSpPr>
              <p:spPr>
                <a:xfrm>
                  <a:off x="358488" y="4181727"/>
                  <a:ext cx="2174169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07" name="สามเหลี่ยมหน้าจั่ว 306">
                  <a:extLst>
                    <a:ext uri="{FF2B5EF4-FFF2-40B4-BE49-F238E27FC236}">
                      <a16:creationId xmlns:a16="http://schemas.microsoft.com/office/drawing/2014/main" id="{5DF5D2E6-D9B9-54C4-853E-7D225E94BD75}"/>
                    </a:ext>
                  </a:extLst>
                </p:cNvPr>
                <p:cNvSpPr/>
                <p:nvPr/>
              </p:nvSpPr>
              <p:spPr>
                <a:xfrm rot="5400000">
                  <a:off x="2466851" y="4351892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  <p:pic>
              <p:nvPicPr>
                <p:cNvPr id="311" name="กราฟิก 310">
                  <a:extLst>
                    <a:ext uri="{FF2B5EF4-FFF2-40B4-BE49-F238E27FC236}">
                      <a16:creationId xmlns:a16="http://schemas.microsoft.com/office/drawing/2014/main" id="{03B53C29-7A46-DFAA-A945-3466600899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6">
                  <a:extLst>
                    <a:ext uri="{96DAC541-7B7A-43D3-8B79-37D633B846F1}">
                      <asvg:svgBlip xmlns:asvg="http://schemas.microsoft.com/office/drawing/2016/SVG/main" r:embed="rId2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81595" y="3638875"/>
                  <a:ext cx="621514" cy="533564"/>
                </a:xfrm>
                <a:prstGeom prst="rect">
                  <a:avLst/>
                </a:prstGeom>
              </p:spPr>
            </p:pic>
            <p:sp>
              <p:nvSpPr>
                <p:cNvPr id="312" name="กล่องข้อความ 311">
                  <a:extLst>
                    <a:ext uri="{FF2B5EF4-FFF2-40B4-BE49-F238E27FC236}">
                      <a16:creationId xmlns:a16="http://schemas.microsoft.com/office/drawing/2014/main" id="{B0EA8FB7-5CB5-A113-8DCA-3C06EEBC256F}"/>
                    </a:ext>
                  </a:extLst>
                </p:cNvPr>
                <p:cNvSpPr txBox="1"/>
                <p:nvPr/>
              </p:nvSpPr>
              <p:spPr>
                <a:xfrm>
                  <a:off x="4446479" y="4306124"/>
                  <a:ext cx="1941850" cy="26930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th-TH" sz="1000" dirty="0">
                      <a:solidFill>
                        <a:schemeClr val="accent6">
                          <a:lumMod val="75000"/>
                        </a:schemeClr>
                      </a:solidFill>
                      <a:latin typeface="Prompt" panose="00000500000000000000" pitchFamily="2" charset="-34"/>
                      <a:cs typeface="Prompt" panose="00000500000000000000" pitchFamily="2" charset="-34"/>
                    </a:rPr>
                    <a:t>จัดเก็บเอกสาร</a:t>
                  </a:r>
                </a:p>
              </p:txBody>
            </p:sp>
            <p:sp>
              <p:nvSpPr>
                <p:cNvPr id="313" name="สี่เหลี่ยมผืนผ้า: มุมมน 312">
                  <a:extLst>
                    <a:ext uri="{FF2B5EF4-FFF2-40B4-BE49-F238E27FC236}">
                      <a16:creationId xmlns:a16="http://schemas.microsoft.com/office/drawing/2014/main" id="{136FF67E-345A-5932-C246-56FB6353967B}"/>
                    </a:ext>
                  </a:extLst>
                </p:cNvPr>
                <p:cNvSpPr/>
                <p:nvPr/>
              </p:nvSpPr>
              <p:spPr>
                <a:xfrm>
                  <a:off x="4875289" y="4192681"/>
                  <a:ext cx="1104746" cy="514623"/>
                </a:xfrm>
                <a:prstGeom prst="roundRect">
                  <a:avLst>
                    <a:gd name="adj" fmla="val 13104"/>
                  </a:avLst>
                </a:prstGeom>
                <a:noFill/>
                <a:ln w="127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14" name="สามเหลี่ยมหน้าจั่ว 313">
                  <a:extLst>
                    <a:ext uri="{FF2B5EF4-FFF2-40B4-BE49-F238E27FC236}">
                      <a16:creationId xmlns:a16="http://schemas.microsoft.com/office/drawing/2014/main" id="{E3A0EE14-30E8-EE10-B79D-72EFAB772201}"/>
                    </a:ext>
                  </a:extLst>
                </p:cNvPr>
                <p:cNvSpPr/>
                <p:nvPr/>
              </p:nvSpPr>
              <p:spPr>
                <a:xfrm rot="5400000">
                  <a:off x="4605245" y="4340095"/>
                  <a:ext cx="282519" cy="146893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  <p:pic>
              <p:nvPicPr>
                <p:cNvPr id="316" name="กราฟิก 315">
                  <a:extLst>
                    <a:ext uri="{FF2B5EF4-FFF2-40B4-BE49-F238E27FC236}">
                      <a16:creationId xmlns:a16="http://schemas.microsoft.com/office/drawing/2014/main" id="{E5210463-508F-0882-28E0-D1949C1807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8">
                  <a:extLst>
                    <a:ext uri="{96DAC541-7B7A-43D3-8B79-37D633B846F1}">
                      <asvg:svgBlip xmlns:asvg="http://schemas.microsoft.com/office/drawing/2016/SVG/main" r:embed="rId2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090513" y="3854602"/>
                  <a:ext cx="574310" cy="835360"/>
                </a:xfrm>
                <a:prstGeom prst="rect">
                  <a:avLst/>
                </a:prstGeom>
              </p:spPr>
            </p:pic>
            <p:pic>
              <p:nvPicPr>
                <p:cNvPr id="318" name="กราฟิก 317">
                  <a:extLst>
                    <a:ext uri="{FF2B5EF4-FFF2-40B4-BE49-F238E27FC236}">
                      <a16:creationId xmlns:a16="http://schemas.microsoft.com/office/drawing/2014/main" id="{E647BD3A-EB6E-5E45-2F7B-71547E939EF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0">
                  <a:extLst>
                    <a:ext uri="{96DAC541-7B7A-43D3-8B79-37D633B846F1}">
                      <asvg:svgBlip xmlns:asvg="http://schemas.microsoft.com/office/drawing/2016/SVG/main" r:embed="rId3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17511" y="4046438"/>
                  <a:ext cx="213378" cy="545299"/>
                </a:xfrm>
                <a:prstGeom prst="rect">
                  <a:avLst/>
                </a:prstGeom>
              </p:spPr>
            </p:pic>
            <p:pic>
              <p:nvPicPr>
                <p:cNvPr id="2050" name="Picture 2" descr="กรมบัญชีกลาง - วิกิพีเดีย">
                  <a:extLst>
                    <a:ext uri="{FF2B5EF4-FFF2-40B4-BE49-F238E27FC236}">
                      <a16:creationId xmlns:a16="http://schemas.microsoft.com/office/drawing/2014/main" id="{7AC4ED2F-67BA-F3EC-72B1-E75F3325556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37069" y="3674359"/>
                  <a:ext cx="400307" cy="46217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1" name="กราฟิก 2050">
                  <a:extLst>
                    <a:ext uri="{FF2B5EF4-FFF2-40B4-BE49-F238E27FC236}">
                      <a16:creationId xmlns:a16="http://schemas.microsoft.com/office/drawing/2014/main" id="{CF9A4B23-6850-ABEE-36B6-B1D4A8F3369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>
                  <a:extLst>
                    <a:ext uri="{96DAC541-7B7A-43D3-8B79-37D633B846F1}">
                      <asvg:svgBlip xmlns:asvg="http://schemas.microsoft.com/office/drawing/2016/SVG/main" r:embed="rId1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626836" y="3689401"/>
                  <a:ext cx="154466" cy="457092"/>
                </a:xfrm>
                <a:prstGeom prst="rect">
                  <a:avLst/>
                </a:prstGeom>
              </p:spPr>
            </p:pic>
            <p:pic>
              <p:nvPicPr>
                <p:cNvPr id="214" name="กราฟิก 213">
                  <a:extLst>
                    <a:ext uri="{FF2B5EF4-FFF2-40B4-BE49-F238E27FC236}">
                      <a16:creationId xmlns:a16="http://schemas.microsoft.com/office/drawing/2014/main" id="{D1B726EB-BC9D-AF56-E40A-56EFCCA1914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484834" y="1923329"/>
                  <a:ext cx="392493" cy="33092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270ECF8E-1E29-F795-C048-023FE12E889F}"/>
              </a:ext>
            </a:extLst>
          </p:cNvPr>
          <p:cNvSpPr txBox="1"/>
          <p:nvPr/>
        </p:nvSpPr>
        <p:spPr>
          <a:xfrm>
            <a:off x="2535225" y="1154751"/>
            <a:ext cx="30659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ว.117 </a:t>
            </a:r>
            <a:b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ภายใน </a:t>
            </a:r>
            <a:r>
              <a:rPr lang="en-US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15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วันสำหรับหลักประกันอายุไม่เกิน </a:t>
            </a:r>
            <a:r>
              <a:rPr lang="en-US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6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เดือน</a:t>
            </a:r>
            <a:b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ภายใน </a:t>
            </a:r>
            <a:r>
              <a:rPr lang="en-US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30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วันสำหรับหลักประกันอายุตั้งแต่ </a:t>
            </a:r>
            <a:r>
              <a:rPr lang="en-US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6 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เดือนขึ้นไป</a:t>
            </a:r>
          </a:p>
        </p:txBody>
      </p:sp>
      <p:pic>
        <p:nvPicPr>
          <p:cNvPr id="207" name="กราฟิก 206">
            <a:extLst>
              <a:ext uri="{FF2B5EF4-FFF2-40B4-BE49-F238E27FC236}">
                <a16:creationId xmlns:a16="http://schemas.microsoft.com/office/drawing/2014/main" id="{31997E6C-BA15-CFFB-4C21-866C36F56761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 flipH="1">
            <a:off x="341323" y="3537779"/>
            <a:ext cx="361110" cy="647507"/>
          </a:xfrm>
          <a:prstGeom prst="rect">
            <a:avLst/>
          </a:prstGeom>
        </p:spPr>
      </p:pic>
      <p:sp>
        <p:nvSpPr>
          <p:cNvPr id="208" name="กล่องข้อความ 207">
            <a:extLst>
              <a:ext uri="{FF2B5EF4-FFF2-40B4-BE49-F238E27FC236}">
                <a16:creationId xmlns:a16="http://schemas.microsoft.com/office/drawing/2014/main" id="{4BD868F9-513A-A515-3BEA-5A05328397F0}"/>
              </a:ext>
            </a:extLst>
          </p:cNvPr>
          <p:cNvSpPr txBox="1"/>
          <p:nvPr/>
        </p:nvSpPr>
        <p:spPr>
          <a:xfrm>
            <a:off x="5046023" y="3336019"/>
            <a:ext cx="1777600" cy="233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ให้งานพัสดุ</a:t>
            </a:r>
            <a:r>
              <a:rPr lang="th-TH" sz="800" dirty="0" err="1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หร</a:t>
            </a:r>
            <a:r>
              <a:rPr lang="th-TH" sz="800" dirty="0">
                <a:solidFill>
                  <a:schemeClr val="accent6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ือหนวยงานที่รับผิดชอบ</a:t>
            </a:r>
          </a:p>
        </p:txBody>
      </p:sp>
    </p:spTree>
    <p:extLst>
      <p:ext uri="{BB962C8B-B14F-4D97-AF65-F5344CB8AC3E}">
        <p14:creationId xmlns:p14="http://schemas.microsoft.com/office/powerpoint/2010/main" val="3412309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กราฟิก 1">
            <a:extLst>
              <a:ext uri="{FF2B5EF4-FFF2-40B4-BE49-F238E27FC236}">
                <a16:creationId xmlns:a16="http://schemas.microsoft.com/office/drawing/2014/main" id="{992400FC-71E3-9E50-F1E5-F8C7396477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45" y="1145160"/>
            <a:ext cx="9129309" cy="983823"/>
          </a:xfrm>
          <a:prstGeom prst="rect">
            <a:avLst/>
          </a:prstGeom>
        </p:spPr>
      </p:pic>
      <p:pic>
        <p:nvPicPr>
          <p:cNvPr id="24" name="รูปภาพ 23">
            <a:extLst>
              <a:ext uri="{FF2B5EF4-FFF2-40B4-BE49-F238E27FC236}">
                <a16:creationId xmlns:a16="http://schemas.microsoft.com/office/drawing/2014/main" id="{E6BD64D7-0583-4B6D-7F82-8A89AD03C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231640"/>
            <a:ext cx="9143999" cy="4911859"/>
          </a:xfrm>
          <a:prstGeom prst="rect">
            <a:avLst/>
          </a:prstGeom>
        </p:spPr>
      </p:pic>
      <p:sp>
        <p:nvSpPr>
          <p:cNvPr id="3" name="Google Shape;271;p34">
            <a:extLst>
              <a:ext uri="{FF2B5EF4-FFF2-40B4-BE49-F238E27FC236}">
                <a16:creationId xmlns:a16="http://schemas.microsoft.com/office/drawing/2014/main" id="{9ABF22EB-B91A-3BA9-E2DF-C5346771E005}"/>
              </a:ext>
            </a:extLst>
          </p:cNvPr>
          <p:cNvSpPr txBox="1">
            <a:spLocks/>
          </p:cNvSpPr>
          <p:nvPr/>
        </p:nvSpPr>
        <p:spPr>
          <a:xfrm>
            <a:off x="203859" y="1192826"/>
            <a:ext cx="8582303" cy="753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200" b="1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ระบบบริหารจัดการสัญญาและหลักประกัน</a:t>
            </a:r>
            <a:r>
              <a:rPr lang="th-TH" sz="2200" b="1" dirty="0">
                <a:solidFill>
                  <a:schemeClr val="accent6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 กรมควบคุมโรค</a:t>
            </a:r>
            <a:endParaRPr lang="en-US" sz="2200" b="1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70C30D8E-1F98-D1B6-FCA8-551A32BBA2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1517" y="2293986"/>
            <a:ext cx="4061326" cy="581857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336D8F89-E2FF-1D38-399A-C1D1133C5C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48887" y="277344"/>
            <a:ext cx="662262" cy="8337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A00F3F0A-9024-AB44-3BFE-F637D9BAB2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9225" y="231641"/>
            <a:ext cx="498066" cy="500833"/>
          </a:xfrm>
          <a:prstGeom prst="rect">
            <a:avLst/>
          </a:prstGeom>
        </p:spPr>
      </p:pic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A04C2354-1381-3087-4C89-C59A523C5E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3416" y="842490"/>
            <a:ext cx="368617" cy="370665"/>
          </a:xfrm>
          <a:prstGeom prst="rect">
            <a:avLst/>
          </a:prstGeom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2985E030-8C29-EDF9-5C27-F0300A1D24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2908" y="3727509"/>
            <a:ext cx="314724" cy="316472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202CC5AE-0D6A-1562-50FC-1AF3532583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51625" y="3560832"/>
            <a:ext cx="177449" cy="178435"/>
          </a:xfrm>
          <a:prstGeom prst="rect">
            <a:avLst/>
          </a:prstGeom>
        </p:spPr>
      </p:pic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B8D9EBD0-33D9-E9FB-0D49-45AA8862D28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2991" y="1695357"/>
            <a:ext cx="7464041" cy="251250"/>
          </a:xfrm>
          <a:prstGeom prst="rect">
            <a:avLst/>
          </a:prstGeom>
        </p:spPr>
      </p:pic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71DEA0D1-799F-CF1A-CC2F-F33982F19D7D}"/>
              </a:ext>
            </a:extLst>
          </p:cNvPr>
          <p:cNvSpPr/>
          <p:nvPr/>
        </p:nvSpPr>
        <p:spPr>
          <a:xfrm>
            <a:off x="2910052" y="4476568"/>
            <a:ext cx="3169920" cy="451694"/>
          </a:xfrm>
          <a:prstGeom prst="roundRect">
            <a:avLst>
              <a:gd name="adj" fmla="val 25102"/>
            </a:avLst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B9F6207A-C3B0-105E-FFE8-6E8562CF6583}"/>
              </a:ext>
            </a:extLst>
          </p:cNvPr>
          <p:cNvSpPr txBox="1"/>
          <p:nvPr/>
        </p:nvSpPr>
        <p:spPr>
          <a:xfrm>
            <a:off x="2209012" y="4548527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dirty="0">
                <a:solidFill>
                  <a:srgbClr val="00359E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60EFD5D7-3512-2F88-5CE8-64F17BC6B74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72472" y="1840954"/>
            <a:ext cx="3619159" cy="361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8190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B74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กราฟิก 3">
            <a:extLst>
              <a:ext uri="{FF2B5EF4-FFF2-40B4-BE49-F238E27FC236}">
                <a16:creationId xmlns:a16="http://schemas.microsoft.com/office/drawing/2014/main" id="{5D3FA118-E19D-4ECC-FD8C-F164FA96C0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689" y="0"/>
            <a:ext cx="9129309" cy="983823"/>
          </a:xfrm>
          <a:prstGeom prst="rect">
            <a:avLst/>
          </a:prstGeom>
        </p:spPr>
      </p:pic>
      <p:pic>
        <p:nvPicPr>
          <p:cNvPr id="24" name="รูปภาพ 23">
            <a:extLst>
              <a:ext uri="{FF2B5EF4-FFF2-40B4-BE49-F238E27FC236}">
                <a16:creationId xmlns:a16="http://schemas.microsoft.com/office/drawing/2014/main" id="{E6BD64D7-0583-4B6D-7F82-8A89AD03C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31640"/>
            <a:ext cx="9143999" cy="4911859"/>
          </a:xfrm>
          <a:prstGeom prst="rect">
            <a:avLst/>
          </a:prstGeom>
        </p:spPr>
      </p:pic>
      <p:sp>
        <p:nvSpPr>
          <p:cNvPr id="3" name="Google Shape;271;p34">
            <a:extLst>
              <a:ext uri="{FF2B5EF4-FFF2-40B4-BE49-F238E27FC236}">
                <a16:creationId xmlns:a16="http://schemas.microsoft.com/office/drawing/2014/main" id="{9ABF22EB-B91A-3BA9-E2DF-C5346771E005}"/>
              </a:ext>
            </a:extLst>
          </p:cNvPr>
          <p:cNvSpPr txBox="1">
            <a:spLocks/>
          </p:cNvSpPr>
          <p:nvPr/>
        </p:nvSpPr>
        <p:spPr>
          <a:xfrm>
            <a:off x="171976" y="1660986"/>
            <a:ext cx="8388838" cy="753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200" b="1" dirty="0">
                <a:solidFill>
                  <a:schemeClr val="accent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ดาวน์โหลดเอกสารตัวอย่าง </a:t>
            </a:r>
            <a:r>
              <a:rPr lang="en-US" sz="2200" b="1" dirty="0">
                <a:solidFill>
                  <a:schemeClr val="accent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: </a:t>
            </a:r>
            <a:r>
              <a:rPr lang="en-US" sz="2200" b="1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http://pts.ddc.moph.go.th</a:t>
            </a:r>
            <a:endParaRPr lang="th-TH" sz="2200" b="1" dirty="0">
              <a:solidFill>
                <a:schemeClr val="bg1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336D8F89-E2FF-1D38-399A-C1D1133C5C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687" y="150090"/>
            <a:ext cx="662262" cy="8337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A00F3F0A-9024-AB44-3BFE-F637D9BAB2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5370" y="332442"/>
            <a:ext cx="250803" cy="252196"/>
          </a:xfrm>
          <a:prstGeom prst="rect">
            <a:avLst/>
          </a:prstGeom>
        </p:spPr>
      </p:pic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A04C2354-1381-3087-4C89-C59A523C5E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14748" y="120475"/>
            <a:ext cx="368617" cy="370665"/>
          </a:xfrm>
          <a:prstGeom prst="rect">
            <a:avLst/>
          </a:prstGeom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2985E030-8C29-EDF9-5C27-F0300A1D24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25" y="4536644"/>
            <a:ext cx="314724" cy="316472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202CC5AE-0D6A-1562-50FC-1AF3532583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83365" y="4506626"/>
            <a:ext cx="177449" cy="17843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4FF20112-AAC1-35CD-BE8B-10BF247B72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18204" y="2268721"/>
            <a:ext cx="3258005" cy="514422"/>
          </a:xfrm>
          <a:prstGeom prst="rect">
            <a:avLst/>
          </a:prstGeom>
        </p:spPr>
      </p:pic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F8185874-5B1C-9A46-6DC6-6E00A472C1F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19725960">
            <a:off x="6247447" y="2636908"/>
            <a:ext cx="397801" cy="514801"/>
          </a:xfrm>
          <a:prstGeom prst="rect">
            <a:avLst/>
          </a:prstGeom>
        </p:spPr>
      </p:pic>
      <p:sp>
        <p:nvSpPr>
          <p:cNvPr id="11" name="Google Shape;271;p34">
            <a:extLst>
              <a:ext uri="{FF2B5EF4-FFF2-40B4-BE49-F238E27FC236}">
                <a16:creationId xmlns:a16="http://schemas.microsoft.com/office/drawing/2014/main" id="{C7103FD6-3F70-B980-F67D-9F004617796F}"/>
              </a:ext>
            </a:extLst>
          </p:cNvPr>
          <p:cNvSpPr txBox="1">
            <a:spLocks/>
          </p:cNvSpPr>
          <p:nvPr/>
        </p:nvSpPr>
        <p:spPr>
          <a:xfrm>
            <a:off x="786947" y="106263"/>
            <a:ext cx="8582303" cy="58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b="1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ระบบบริหารจัดการสัญญาและหลักประกัน</a:t>
            </a:r>
            <a:r>
              <a:rPr lang="th-TH" sz="2000" b="1" dirty="0">
                <a:solidFill>
                  <a:schemeClr val="accent6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 กรมควบคุมโรค</a:t>
            </a:r>
            <a:endParaRPr lang="en-US" sz="2000" b="1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3" name="กราฟิก 12">
            <a:extLst>
              <a:ext uri="{FF2B5EF4-FFF2-40B4-BE49-F238E27FC236}">
                <a16:creationId xmlns:a16="http://schemas.microsoft.com/office/drawing/2014/main" id="{568AEE8C-663D-3DEE-C0D6-E4D95CB55B7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633129" y="566956"/>
            <a:ext cx="6886030" cy="231793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0DA7874F-42CB-AB19-7C85-A2D4B2BA2DA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173681" y="1549763"/>
            <a:ext cx="3929052" cy="392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184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กราฟิก 1">
            <a:extLst>
              <a:ext uri="{FF2B5EF4-FFF2-40B4-BE49-F238E27FC236}">
                <a16:creationId xmlns:a16="http://schemas.microsoft.com/office/drawing/2014/main" id="{CE7DB06E-4F7F-02FD-A69C-D5D4FCC34A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689" y="0"/>
            <a:ext cx="9129309" cy="983823"/>
          </a:xfrm>
          <a:prstGeom prst="rect">
            <a:avLst/>
          </a:prstGeom>
        </p:spPr>
      </p:pic>
      <p:pic>
        <p:nvPicPr>
          <p:cNvPr id="24" name="รูปภาพ 23">
            <a:extLst>
              <a:ext uri="{FF2B5EF4-FFF2-40B4-BE49-F238E27FC236}">
                <a16:creationId xmlns:a16="http://schemas.microsoft.com/office/drawing/2014/main" id="{E6BD64D7-0583-4B6D-7F82-8A89AD03C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32302"/>
            <a:ext cx="9143999" cy="4911859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336D8F89-E2FF-1D38-399A-C1D1133C5C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687" y="150090"/>
            <a:ext cx="662262" cy="8337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A00F3F0A-9024-AB44-3BFE-F637D9BAB2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049" y="1149292"/>
            <a:ext cx="250803" cy="252196"/>
          </a:xfrm>
          <a:prstGeom prst="rect">
            <a:avLst/>
          </a:prstGeom>
        </p:spPr>
      </p:pic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A04C2354-1381-3087-4C89-C59A523C5E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14748" y="120475"/>
            <a:ext cx="368617" cy="370665"/>
          </a:xfrm>
          <a:prstGeom prst="rect">
            <a:avLst/>
          </a:prstGeom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2985E030-8C29-EDF9-5C27-F0300A1D24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25" y="4536644"/>
            <a:ext cx="314724" cy="316472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202CC5AE-0D6A-1562-50FC-1AF3532583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83365" y="4506626"/>
            <a:ext cx="177449" cy="178435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214BCD14-D45F-D84A-CFF2-52D66DB805CF}"/>
              </a:ext>
            </a:extLst>
          </p:cNvPr>
          <p:cNvSpPr/>
          <p:nvPr/>
        </p:nvSpPr>
        <p:spPr>
          <a:xfrm>
            <a:off x="1739651" y="1833624"/>
            <a:ext cx="5664693" cy="722589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Google Shape;271;p34">
            <a:extLst>
              <a:ext uri="{FF2B5EF4-FFF2-40B4-BE49-F238E27FC236}">
                <a16:creationId xmlns:a16="http://schemas.microsoft.com/office/drawing/2014/main" id="{9ABF22EB-B91A-3BA9-E2DF-C5346771E005}"/>
              </a:ext>
            </a:extLst>
          </p:cNvPr>
          <p:cNvSpPr txBox="1">
            <a:spLocks/>
          </p:cNvSpPr>
          <p:nvPr/>
        </p:nvSpPr>
        <p:spPr>
          <a:xfrm>
            <a:off x="377579" y="1807976"/>
            <a:ext cx="8388838" cy="753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en-US" sz="3200" b="1" dirty="0">
                <a:solidFill>
                  <a:srgbClr val="002060"/>
                </a:solidFill>
                <a:latin typeface="Linotte-Heavy" pitchFamily="50" charset="0"/>
                <a:cs typeface="Mitr" panose="00000500000000000000" pitchFamily="2" charset="-34"/>
              </a:rPr>
              <a:t>http://cpb.ddc.moph.go.th</a:t>
            </a:r>
            <a:endParaRPr lang="th-TH" sz="3200" b="1" dirty="0">
              <a:solidFill>
                <a:srgbClr val="002060"/>
              </a:solidFill>
              <a:latin typeface="Linotte-Heavy" pitchFamily="50" charset="0"/>
              <a:cs typeface="Mitr" panose="00000500000000000000" pitchFamily="2" charset="-34"/>
            </a:endParaRPr>
          </a:p>
        </p:txBody>
      </p:sp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F8185874-5B1C-9A46-6DC6-6E00A472C1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9800595">
            <a:off x="7017137" y="2265717"/>
            <a:ext cx="397801" cy="514801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77C4F677-BCE4-5E65-3A25-9CE0DBA7F5F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57863" y="2619703"/>
            <a:ext cx="3515081" cy="503598"/>
          </a:xfrm>
          <a:prstGeom prst="rect">
            <a:avLst/>
          </a:prstGeom>
        </p:spPr>
      </p:pic>
      <p:sp>
        <p:nvSpPr>
          <p:cNvPr id="6" name="Google Shape;271;p34">
            <a:extLst>
              <a:ext uri="{FF2B5EF4-FFF2-40B4-BE49-F238E27FC236}">
                <a16:creationId xmlns:a16="http://schemas.microsoft.com/office/drawing/2014/main" id="{62098927-6382-D829-7CF4-868D125ABC2A}"/>
              </a:ext>
            </a:extLst>
          </p:cNvPr>
          <p:cNvSpPr txBox="1">
            <a:spLocks/>
          </p:cNvSpPr>
          <p:nvPr/>
        </p:nvSpPr>
        <p:spPr>
          <a:xfrm>
            <a:off x="786947" y="106263"/>
            <a:ext cx="8582303" cy="58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Candal"/>
              <a:buNone/>
              <a:defRPr sz="5200" b="0" i="0" u="none" strike="noStrike" cap="none">
                <a:solidFill>
                  <a:schemeClr val="lt1"/>
                </a:solidFill>
                <a:latin typeface="Candal"/>
                <a:ea typeface="Candal"/>
                <a:cs typeface="Candal"/>
                <a:sym typeface="Candal"/>
              </a:defRPr>
            </a:lvl9pPr>
          </a:lstStyle>
          <a:p>
            <a:pPr algn="ctr"/>
            <a:r>
              <a:rPr lang="th-TH" sz="2000" b="1" dirty="0">
                <a:solidFill>
                  <a:schemeClr val="accent6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ระบบบริหารจัดการสัญญาและหลักประกัน</a:t>
            </a:r>
            <a:r>
              <a:rPr lang="th-TH" sz="2000" b="1" dirty="0">
                <a:solidFill>
                  <a:schemeClr val="accent6"/>
                </a:solidFill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สัญญา กรมควบคุมโรค</a:t>
            </a:r>
            <a:endParaRPr lang="en-US" sz="2000" b="1" dirty="0">
              <a:solidFill>
                <a:schemeClr val="accent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7" name="กราฟิก 6">
            <a:extLst>
              <a:ext uri="{FF2B5EF4-FFF2-40B4-BE49-F238E27FC236}">
                <a16:creationId xmlns:a16="http://schemas.microsoft.com/office/drawing/2014/main" id="{9D7363BB-91D6-B1A3-CA06-28D7564375D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633129" y="566956"/>
            <a:ext cx="6886030" cy="231793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42623612-75A9-E762-3B3E-651E9F886ED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25827" y="2496794"/>
            <a:ext cx="2603881" cy="285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1021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2580</TotalTime>
  <Words>1065</Words>
  <Application>Microsoft Office PowerPoint</Application>
  <PresentationFormat>นำเสนอทางหน้าจอ (16:9)</PresentationFormat>
  <Paragraphs>76</Paragraphs>
  <Slides>14</Slides>
  <Notes>14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14</vt:i4>
      </vt:variant>
    </vt:vector>
  </HeadingPairs>
  <TitlesOfParts>
    <vt:vector size="21" baseType="lpstr">
      <vt:lpstr>Linotte-Heavy</vt:lpstr>
      <vt:lpstr>Mitr</vt:lpstr>
      <vt:lpstr>Prompt</vt:lpstr>
      <vt:lpstr>Arial</vt:lpstr>
      <vt:lpstr>Proxima Nova Semibold</vt:lpstr>
      <vt:lpstr>Proxima Nova</vt:lpstr>
      <vt:lpstr>Slidesgo Final Pages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ประชุม</dc:title>
  <dc:creator>Jirapan</dc:creator>
  <cp:lastModifiedBy>FinanceDDC</cp:lastModifiedBy>
  <cp:revision>115</cp:revision>
  <cp:lastPrinted>2024-06-04T08:15:05Z</cp:lastPrinted>
  <dcterms:modified xsi:type="dcterms:W3CDTF">2024-06-06T04:30:55Z</dcterms:modified>
</cp:coreProperties>
</file>