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4"/>
  </p:notesMasterIdLst>
  <p:sldIdLst>
    <p:sldId id="289" r:id="rId2"/>
    <p:sldId id="620" r:id="rId3"/>
    <p:sldId id="290" r:id="rId4"/>
    <p:sldId id="296" r:id="rId5"/>
    <p:sldId id="642" r:id="rId6"/>
    <p:sldId id="291" r:id="rId7"/>
    <p:sldId id="578" r:id="rId8"/>
    <p:sldId id="292" r:id="rId9"/>
    <p:sldId id="295" r:id="rId10"/>
    <p:sldId id="297" r:id="rId11"/>
    <p:sldId id="273" r:id="rId12"/>
    <p:sldId id="275" r:id="rId13"/>
    <p:sldId id="279" r:id="rId14"/>
    <p:sldId id="579" r:id="rId15"/>
    <p:sldId id="581" r:id="rId16"/>
    <p:sldId id="583" r:id="rId17"/>
    <p:sldId id="584" r:id="rId18"/>
    <p:sldId id="613" r:id="rId19"/>
    <p:sldId id="614" r:id="rId20"/>
    <p:sldId id="615" r:id="rId21"/>
    <p:sldId id="616" r:id="rId22"/>
    <p:sldId id="617" r:id="rId23"/>
    <p:sldId id="622" r:id="rId24"/>
    <p:sldId id="635" r:id="rId25"/>
    <p:sldId id="638" r:id="rId26"/>
    <p:sldId id="618" r:id="rId27"/>
    <p:sldId id="637" r:id="rId28"/>
    <p:sldId id="587" r:id="rId29"/>
    <p:sldId id="588" r:id="rId30"/>
    <p:sldId id="590" r:id="rId31"/>
    <p:sldId id="591" r:id="rId32"/>
    <p:sldId id="592" r:id="rId33"/>
    <p:sldId id="645" r:id="rId34"/>
    <p:sldId id="593" r:id="rId35"/>
    <p:sldId id="594" r:id="rId36"/>
    <p:sldId id="640" r:id="rId37"/>
    <p:sldId id="641" r:id="rId38"/>
    <p:sldId id="595" r:id="rId39"/>
    <p:sldId id="644" r:id="rId40"/>
    <p:sldId id="596" r:id="rId41"/>
    <p:sldId id="597" r:id="rId42"/>
    <p:sldId id="612" r:id="rId43"/>
    <p:sldId id="626" r:id="rId44"/>
    <p:sldId id="627" r:id="rId45"/>
    <p:sldId id="628" r:id="rId46"/>
    <p:sldId id="629" r:id="rId47"/>
    <p:sldId id="630" r:id="rId48"/>
    <p:sldId id="631" r:id="rId49"/>
    <p:sldId id="632" r:id="rId50"/>
    <p:sldId id="633" r:id="rId51"/>
    <p:sldId id="634" r:id="rId52"/>
    <p:sldId id="621" r:id="rId53"/>
  </p:sldIdLst>
  <p:sldSz cx="12192000" cy="6858000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697"/>
    <a:srgbClr val="D0E5C1"/>
    <a:srgbClr val="E67050"/>
    <a:srgbClr val="E834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758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2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5BA9553-7EFC-45C5-9D0C-379D6682CC0E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</dgm:pt>
    <dgm:pt modelId="{A2D1A9E9-498B-4014-BBD1-5872C4484A16}">
      <dgm:prSet phldrT="[ข้อความ]"/>
      <dgm:spPr/>
      <dgm:t>
        <a:bodyPr/>
        <a:lstStyle/>
        <a:p>
          <a:pPr algn="ctr"/>
          <a:r>
            <a:rPr lang="th-TH" dirty="0">
              <a:latin typeface="Prompt" panose="00000500000000000000" pitchFamily="2" charset="-34"/>
              <a:cs typeface="Prompt" panose="00000500000000000000" pitchFamily="2" charset="-34"/>
            </a:rPr>
            <a:t>แผนการจัดซื้อจัดจ้าง</a:t>
          </a:r>
        </a:p>
      </dgm:t>
    </dgm:pt>
    <dgm:pt modelId="{95DC02C8-FD53-46FA-8AC1-F7D2DE9DFA55}" type="parTrans" cxnId="{3DCEB6D0-9D22-4DD1-AA50-4694AC74CAE8}">
      <dgm:prSet/>
      <dgm:spPr/>
      <dgm:t>
        <a:bodyPr/>
        <a:lstStyle/>
        <a:p>
          <a:pPr algn="ctr"/>
          <a:endParaRPr lang="th-TH">
            <a:latin typeface="IBM Plex Sans Thai" panose="020B0503050203000203" pitchFamily="34" charset="-34"/>
            <a:cs typeface="IBM Plex Sans Thai" panose="020B0503050203000203" pitchFamily="34" charset="-34"/>
          </a:endParaRPr>
        </a:p>
      </dgm:t>
    </dgm:pt>
    <dgm:pt modelId="{7F292EA6-B14B-463D-B029-D11369A0F93A}" type="sibTrans" cxnId="{3DCEB6D0-9D22-4DD1-AA50-4694AC74CAE8}">
      <dgm:prSet/>
      <dgm:spPr/>
      <dgm:t>
        <a:bodyPr/>
        <a:lstStyle/>
        <a:p>
          <a:pPr algn="ctr"/>
          <a:endParaRPr lang="th-TH" dirty="0">
            <a:latin typeface="Prompt" panose="00000500000000000000" pitchFamily="2" charset="-34"/>
            <a:cs typeface="Prompt" panose="00000500000000000000" pitchFamily="2" charset="-34"/>
          </a:endParaRPr>
        </a:p>
      </dgm:t>
    </dgm:pt>
    <dgm:pt modelId="{EA30AAA6-F353-4B2A-9230-B92C7A957DC1}">
      <dgm:prSet phldrT="[ข้อความ]"/>
      <dgm:spPr/>
      <dgm:t>
        <a:bodyPr/>
        <a:lstStyle/>
        <a:p>
          <a:pPr algn="ctr"/>
          <a:r>
            <a:rPr lang="th-TH" dirty="0">
              <a:latin typeface="Prompt" panose="00000500000000000000" pitchFamily="2" charset="-34"/>
              <a:cs typeface="Prompt" panose="00000500000000000000" pitchFamily="2" charset="-34"/>
            </a:rPr>
            <a:t>ประกาศจัดซื้อจัดจ้าง</a:t>
          </a:r>
        </a:p>
      </dgm:t>
    </dgm:pt>
    <dgm:pt modelId="{48B9D8F8-BA8A-4918-AEF6-DF2550803709}" type="parTrans" cxnId="{9C33A9C4-D477-4B17-A4FA-86AE52C15C00}">
      <dgm:prSet/>
      <dgm:spPr/>
      <dgm:t>
        <a:bodyPr/>
        <a:lstStyle/>
        <a:p>
          <a:pPr algn="ctr"/>
          <a:endParaRPr lang="th-TH">
            <a:latin typeface="IBM Plex Sans Thai" panose="020B0503050203000203" pitchFamily="34" charset="-34"/>
            <a:cs typeface="IBM Plex Sans Thai" panose="020B0503050203000203" pitchFamily="34" charset="-34"/>
          </a:endParaRPr>
        </a:p>
      </dgm:t>
    </dgm:pt>
    <dgm:pt modelId="{4597111E-2D34-43C5-A0DF-AA51334A419E}" type="sibTrans" cxnId="{9C33A9C4-D477-4B17-A4FA-86AE52C15C00}">
      <dgm:prSet/>
      <dgm:spPr/>
      <dgm:t>
        <a:bodyPr/>
        <a:lstStyle/>
        <a:p>
          <a:pPr algn="ctr"/>
          <a:endParaRPr lang="th-TH" dirty="0">
            <a:latin typeface="Prompt" panose="00000500000000000000" pitchFamily="2" charset="-34"/>
            <a:cs typeface="Prompt" panose="00000500000000000000" pitchFamily="2" charset="-34"/>
          </a:endParaRPr>
        </a:p>
      </dgm:t>
    </dgm:pt>
    <dgm:pt modelId="{796C5E68-92AD-493E-A871-2B81A76E3B46}">
      <dgm:prSet phldrT="[ข้อความ]"/>
      <dgm:spPr/>
      <dgm:t>
        <a:bodyPr/>
        <a:lstStyle/>
        <a:p>
          <a:pPr algn="ctr"/>
          <a:r>
            <a:rPr lang="th-TH" dirty="0">
              <a:latin typeface="Prompt" panose="00000500000000000000" pitchFamily="2" charset="-34"/>
              <a:cs typeface="Prompt" panose="00000500000000000000" pitchFamily="2" charset="-34"/>
            </a:rPr>
            <a:t>บริหารสัญญา</a:t>
          </a:r>
        </a:p>
      </dgm:t>
    </dgm:pt>
    <dgm:pt modelId="{7EBB7896-CF1A-41C3-B704-5C6FA1A56E03}" type="parTrans" cxnId="{80703D64-99EA-4219-BA17-E1E96F435480}">
      <dgm:prSet/>
      <dgm:spPr/>
      <dgm:t>
        <a:bodyPr/>
        <a:lstStyle/>
        <a:p>
          <a:pPr algn="ctr"/>
          <a:endParaRPr lang="th-TH">
            <a:latin typeface="IBM Plex Sans Thai" panose="020B0503050203000203" pitchFamily="34" charset="-34"/>
            <a:cs typeface="IBM Plex Sans Thai" panose="020B0503050203000203" pitchFamily="34" charset="-34"/>
          </a:endParaRPr>
        </a:p>
      </dgm:t>
    </dgm:pt>
    <dgm:pt modelId="{FBDC240D-0C7E-438B-BBCB-C40A12A489CE}" type="sibTrans" cxnId="{80703D64-99EA-4219-BA17-E1E96F435480}">
      <dgm:prSet/>
      <dgm:spPr/>
      <dgm:t>
        <a:bodyPr/>
        <a:lstStyle/>
        <a:p>
          <a:pPr algn="ctr"/>
          <a:endParaRPr lang="th-TH" dirty="0">
            <a:latin typeface="Prompt" panose="00000500000000000000" pitchFamily="2" charset="-34"/>
            <a:cs typeface="Prompt" panose="00000500000000000000" pitchFamily="2" charset="-34"/>
          </a:endParaRPr>
        </a:p>
      </dgm:t>
    </dgm:pt>
    <dgm:pt modelId="{7CF0C41D-CE2C-4C74-B8C3-CDF5949F418D}">
      <dgm:prSet phldrT="[ข้อความ]"/>
      <dgm:spPr/>
      <dgm:t>
        <a:bodyPr/>
        <a:lstStyle/>
        <a:p>
          <a:pPr algn="ctr"/>
          <a:r>
            <a:rPr lang="th-TH" dirty="0">
              <a:latin typeface="Prompt" panose="00000500000000000000" pitchFamily="2" charset="-34"/>
              <a:cs typeface="Prompt" panose="00000500000000000000" pitchFamily="2" charset="-34"/>
            </a:rPr>
            <a:t>ตรวจรับพัสดุ</a:t>
          </a:r>
        </a:p>
      </dgm:t>
    </dgm:pt>
    <dgm:pt modelId="{67C40792-53D0-4E20-8C12-9631634F5EFB}" type="parTrans" cxnId="{16599B5E-148C-40BE-BCFB-F2A624F0E06F}">
      <dgm:prSet/>
      <dgm:spPr/>
      <dgm:t>
        <a:bodyPr/>
        <a:lstStyle/>
        <a:p>
          <a:pPr algn="ctr"/>
          <a:endParaRPr lang="th-TH">
            <a:latin typeface="IBM Plex Sans Thai" panose="020B0503050203000203" pitchFamily="34" charset="-34"/>
            <a:cs typeface="IBM Plex Sans Thai" panose="020B0503050203000203" pitchFamily="34" charset="-34"/>
          </a:endParaRPr>
        </a:p>
      </dgm:t>
    </dgm:pt>
    <dgm:pt modelId="{D3718365-E4D4-4BC8-A450-FD5918357740}" type="sibTrans" cxnId="{16599B5E-148C-40BE-BCFB-F2A624F0E06F}">
      <dgm:prSet/>
      <dgm:spPr/>
      <dgm:t>
        <a:bodyPr/>
        <a:lstStyle/>
        <a:p>
          <a:pPr algn="ctr"/>
          <a:endParaRPr lang="th-TH" dirty="0">
            <a:latin typeface="Prompt" panose="00000500000000000000" pitchFamily="2" charset="-34"/>
            <a:cs typeface="Prompt" panose="00000500000000000000" pitchFamily="2" charset="-34"/>
          </a:endParaRPr>
        </a:p>
      </dgm:t>
    </dgm:pt>
    <dgm:pt modelId="{7D14D17D-7815-40A7-AF48-54D46C3DA44B}">
      <dgm:prSet phldrT="[ข้อความ]"/>
      <dgm:spPr/>
      <dgm:t>
        <a:bodyPr/>
        <a:lstStyle/>
        <a:p>
          <a:pPr algn="ctr"/>
          <a:r>
            <a:rPr lang="th-TH" dirty="0">
              <a:latin typeface="Prompt" panose="00000500000000000000" pitchFamily="2" charset="-34"/>
              <a:cs typeface="Prompt" panose="00000500000000000000" pitchFamily="2" charset="-34"/>
            </a:rPr>
            <a:t>เบิกจ่ายเงิน</a:t>
          </a:r>
        </a:p>
      </dgm:t>
    </dgm:pt>
    <dgm:pt modelId="{6B498582-2212-488E-94C0-2FDEB26FEAC9}" type="parTrans" cxnId="{F94298BB-C1D5-4663-ABA0-C6E7F6EBEA19}">
      <dgm:prSet/>
      <dgm:spPr/>
      <dgm:t>
        <a:bodyPr/>
        <a:lstStyle/>
        <a:p>
          <a:pPr algn="ctr"/>
          <a:endParaRPr lang="th-TH">
            <a:latin typeface="IBM Plex Sans Thai" panose="020B0503050203000203" pitchFamily="34" charset="-34"/>
            <a:cs typeface="IBM Plex Sans Thai" panose="020B0503050203000203" pitchFamily="34" charset="-34"/>
          </a:endParaRPr>
        </a:p>
      </dgm:t>
    </dgm:pt>
    <dgm:pt modelId="{EFE95C1F-012F-433D-9F68-17E0C2A95273}" type="sibTrans" cxnId="{F94298BB-C1D5-4663-ABA0-C6E7F6EBEA19}">
      <dgm:prSet/>
      <dgm:spPr/>
      <dgm:t>
        <a:bodyPr/>
        <a:lstStyle/>
        <a:p>
          <a:pPr algn="ctr"/>
          <a:endParaRPr lang="th-TH">
            <a:latin typeface="IBM Plex Sans Thai" panose="020B0503050203000203" pitchFamily="34" charset="-34"/>
            <a:cs typeface="IBM Plex Sans Thai" panose="020B0503050203000203" pitchFamily="34" charset="-34"/>
          </a:endParaRPr>
        </a:p>
      </dgm:t>
    </dgm:pt>
    <dgm:pt modelId="{63835E6F-F06A-48B8-A75C-DF208E5DC570}" type="pres">
      <dgm:prSet presAssocID="{B5BA9553-7EFC-45C5-9D0C-379D6682CC0E}" presName="Name0" presStyleCnt="0">
        <dgm:presLayoutVars>
          <dgm:dir/>
          <dgm:resizeHandles val="exact"/>
        </dgm:presLayoutVars>
      </dgm:prSet>
      <dgm:spPr/>
    </dgm:pt>
    <dgm:pt modelId="{C40B8BCC-57A9-4148-86F9-61C094BEE54D}" type="pres">
      <dgm:prSet presAssocID="{A2D1A9E9-498B-4014-BBD1-5872C4484A16}" presName="node" presStyleLbl="node1" presStyleIdx="0" presStyleCnt="5">
        <dgm:presLayoutVars>
          <dgm:bulletEnabled val="1"/>
        </dgm:presLayoutVars>
      </dgm:prSet>
      <dgm:spPr/>
    </dgm:pt>
    <dgm:pt modelId="{B5D15CB4-BC18-4811-B3D6-BA5F1DD8E401}" type="pres">
      <dgm:prSet presAssocID="{7F292EA6-B14B-463D-B029-D11369A0F93A}" presName="sibTrans" presStyleLbl="sibTrans2D1" presStyleIdx="0" presStyleCnt="4"/>
      <dgm:spPr/>
    </dgm:pt>
    <dgm:pt modelId="{789847DF-DD92-4B90-BAE4-411CCBB2552D}" type="pres">
      <dgm:prSet presAssocID="{7F292EA6-B14B-463D-B029-D11369A0F93A}" presName="connectorText" presStyleLbl="sibTrans2D1" presStyleIdx="0" presStyleCnt="4"/>
      <dgm:spPr/>
    </dgm:pt>
    <dgm:pt modelId="{E701D6CA-59A4-465F-A678-8F77CC11C3C0}" type="pres">
      <dgm:prSet presAssocID="{EA30AAA6-F353-4B2A-9230-B92C7A957DC1}" presName="node" presStyleLbl="node1" presStyleIdx="1" presStyleCnt="5">
        <dgm:presLayoutVars>
          <dgm:bulletEnabled val="1"/>
        </dgm:presLayoutVars>
      </dgm:prSet>
      <dgm:spPr/>
    </dgm:pt>
    <dgm:pt modelId="{C66C1424-F3BD-46C9-BD21-C7A75DAEF359}" type="pres">
      <dgm:prSet presAssocID="{4597111E-2D34-43C5-A0DF-AA51334A419E}" presName="sibTrans" presStyleLbl="sibTrans2D1" presStyleIdx="1" presStyleCnt="4"/>
      <dgm:spPr/>
    </dgm:pt>
    <dgm:pt modelId="{5D0EB32E-3A46-406B-9A58-74206507F378}" type="pres">
      <dgm:prSet presAssocID="{4597111E-2D34-43C5-A0DF-AA51334A419E}" presName="connectorText" presStyleLbl="sibTrans2D1" presStyleIdx="1" presStyleCnt="4"/>
      <dgm:spPr/>
    </dgm:pt>
    <dgm:pt modelId="{04988849-AC83-4179-93A1-08CA7AD116AF}" type="pres">
      <dgm:prSet presAssocID="{796C5E68-92AD-493E-A871-2B81A76E3B46}" presName="node" presStyleLbl="node1" presStyleIdx="2" presStyleCnt="5">
        <dgm:presLayoutVars>
          <dgm:bulletEnabled val="1"/>
        </dgm:presLayoutVars>
      </dgm:prSet>
      <dgm:spPr/>
    </dgm:pt>
    <dgm:pt modelId="{A1FD3938-6FA3-49A2-BFCC-D262942BDCC5}" type="pres">
      <dgm:prSet presAssocID="{FBDC240D-0C7E-438B-BBCB-C40A12A489CE}" presName="sibTrans" presStyleLbl="sibTrans2D1" presStyleIdx="2" presStyleCnt="4"/>
      <dgm:spPr/>
    </dgm:pt>
    <dgm:pt modelId="{C767FE00-01D9-411D-A728-B19FBAD14904}" type="pres">
      <dgm:prSet presAssocID="{FBDC240D-0C7E-438B-BBCB-C40A12A489CE}" presName="connectorText" presStyleLbl="sibTrans2D1" presStyleIdx="2" presStyleCnt="4"/>
      <dgm:spPr/>
    </dgm:pt>
    <dgm:pt modelId="{5C79E20E-3DE9-46B4-AF59-75A5FFD57F9C}" type="pres">
      <dgm:prSet presAssocID="{7CF0C41D-CE2C-4C74-B8C3-CDF5949F418D}" presName="node" presStyleLbl="node1" presStyleIdx="3" presStyleCnt="5">
        <dgm:presLayoutVars>
          <dgm:bulletEnabled val="1"/>
        </dgm:presLayoutVars>
      </dgm:prSet>
      <dgm:spPr/>
    </dgm:pt>
    <dgm:pt modelId="{3299DA60-A331-47C3-B5E9-467BA48C798F}" type="pres">
      <dgm:prSet presAssocID="{D3718365-E4D4-4BC8-A450-FD5918357740}" presName="sibTrans" presStyleLbl="sibTrans2D1" presStyleIdx="3" presStyleCnt="4"/>
      <dgm:spPr/>
    </dgm:pt>
    <dgm:pt modelId="{03E8788E-84A4-4F91-953F-329CE82CDA5B}" type="pres">
      <dgm:prSet presAssocID="{D3718365-E4D4-4BC8-A450-FD5918357740}" presName="connectorText" presStyleLbl="sibTrans2D1" presStyleIdx="3" presStyleCnt="4"/>
      <dgm:spPr/>
    </dgm:pt>
    <dgm:pt modelId="{F0F045B1-534B-4C02-B574-D895CEB0D07E}" type="pres">
      <dgm:prSet presAssocID="{7D14D17D-7815-40A7-AF48-54D46C3DA44B}" presName="node" presStyleLbl="node1" presStyleIdx="4" presStyleCnt="5">
        <dgm:presLayoutVars>
          <dgm:bulletEnabled val="1"/>
        </dgm:presLayoutVars>
      </dgm:prSet>
      <dgm:spPr/>
    </dgm:pt>
  </dgm:ptLst>
  <dgm:cxnLst>
    <dgm:cxn modelId="{945A1319-9B31-42D9-8653-5B2EFE3EB213}" type="presOf" srcId="{A2D1A9E9-498B-4014-BBD1-5872C4484A16}" destId="{C40B8BCC-57A9-4148-86F9-61C094BEE54D}" srcOrd="0" destOrd="0" presId="urn:microsoft.com/office/officeart/2005/8/layout/process1"/>
    <dgm:cxn modelId="{BA92771B-E438-4C24-B6E4-5B960AA8F7E1}" type="presOf" srcId="{7F292EA6-B14B-463D-B029-D11369A0F93A}" destId="{789847DF-DD92-4B90-BAE4-411CCBB2552D}" srcOrd="1" destOrd="0" presId="urn:microsoft.com/office/officeart/2005/8/layout/process1"/>
    <dgm:cxn modelId="{16599B5E-148C-40BE-BCFB-F2A624F0E06F}" srcId="{B5BA9553-7EFC-45C5-9D0C-379D6682CC0E}" destId="{7CF0C41D-CE2C-4C74-B8C3-CDF5949F418D}" srcOrd="3" destOrd="0" parTransId="{67C40792-53D0-4E20-8C12-9631634F5EFB}" sibTransId="{D3718365-E4D4-4BC8-A450-FD5918357740}"/>
    <dgm:cxn modelId="{8ADA1262-0F0C-4BBA-BCFF-4E83D92371E8}" type="presOf" srcId="{4597111E-2D34-43C5-A0DF-AA51334A419E}" destId="{C66C1424-F3BD-46C9-BD21-C7A75DAEF359}" srcOrd="0" destOrd="0" presId="urn:microsoft.com/office/officeart/2005/8/layout/process1"/>
    <dgm:cxn modelId="{80703D64-99EA-4219-BA17-E1E96F435480}" srcId="{B5BA9553-7EFC-45C5-9D0C-379D6682CC0E}" destId="{796C5E68-92AD-493E-A871-2B81A76E3B46}" srcOrd="2" destOrd="0" parTransId="{7EBB7896-CF1A-41C3-B704-5C6FA1A56E03}" sibTransId="{FBDC240D-0C7E-438B-BBCB-C40A12A489CE}"/>
    <dgm:cxn modelId="{DC66A577-337D-4DDD-8B01-DF65FD609CAF}" type="presOf" srcId="{7CF0C41D-CE2C-4C74-B8C3-CDF5949F418D}" destId="{5C79E20E-3DE9-46B4-AF59-75A5FFD57F9C}" srcOrd="0" destOrd="0" presId="urn:microsoft.com/office/officeart/2005/8/layout/process1"/>
    <dgm:cxn modelId="{D6E77B84-EA88-4BA9-82A8-1DF5DFEA68CE}" type="presOf" srcId="{7F292EA6-B14B-463D-B029-D11369A0F93A}" destId="{B5D15CB4-BC18-4811-B3D6-BA5F1DD8E401}" srcOrd="0" destOrd="0" presId="urn:microsoft.com/office/officeart/2005/8/layout/process1"/>
    <dgm:cxn modelId="{9756468B-5B14-4C71-B459-4FD140BAE130}" type="presOf" srcId="{EA30AAA6-F353-4B2A-9230-B92C7A957DC1}" destId="{E701D6CA-59A4-465F-A678-8F77CC11C3C0}" srcOrd="0" destOrd="0" presId="urn:microsoft.com/office/officeart/2005/8/layout/process1"/>
    <dgm:cxn modelId="{D60B5B9C-6A9D-4E50-BEEE-50DCEDB7719E}" type="presOf" srcId="{796C5E68-92AD-493E-A871-2B81A76E3B46}" destId="{04988849-AC83-4179-93A1-08CA7AD116AF}" srcOrd="0" destOrd="0" presId="urn:microsoft.com/office/officeart/2005/8/layout/process1"/>
    <dgm:cxn modelId="{339ED59F-20E5-4EE1-9E1C-9D2B224F85B3}" type="presOf" srcId="{D3718365-E4D4-4BC8-A450-FD5918357740}" destId="{3299DA60-A331-47C3-B5E9-467BA48C798F}" srcOrd="0" destOrd="0" presId="urn:microsoft.com/office/officeart/2005/8/layout/process1"/>
    <dgm:cxn modelId="{D8977CA8-D6F9-4F3F-A8A6-5D6C6E9CDAE9}" type="presOf" srcId="{FBDC240D-0C7E-438B-BBCB-C40A12A489CE}" destId="{C767FE00-01D9-411D-A728-B19FBAD14904}" srcOrd="1" destOrd="0" presId="urn:microsoft.com/office/officeart/2005/8/layout/process1"/>
    <dgm:cxn modelId="{4CA6A0B2-7260-4AED-8C3A-C4310236B4AA}" type="presOf" srcId="{FBDC240D-0C7E-438B-BBCB-C40A12A489CE}" destId="{A1FD3938-6FA3-49A2-BFCC-D262942BDCC5}" srcOrd="0" destOrd="0" presId="urn:microsoft.com/office/officeart/2005/8/layout/process1"/>
    <dgm:cxn modelId="{F94298BB-C1D5-4663-ABA0-C6E7F6EBEA19}" srcId="{B5BA9553-7EFC-45C5-9D0C-379D6682CC0E}" destId="{7D14D17D-7815-40A7-AF48-54D46C3DA44B}" srcOrd="4" destOrd="0" parTransId="{6B498582-2212-488E-94C0-2FDEB26FEAC9}" sibTransId="{EFE95C1F-012F-433D-9F68-17E0C2A95273}"/>
    <dgm:cxn modelId="{9C33A9C4-D477-4B17-A4FA-86AE52C15C00}" srcId="{B5BA9553-7EFC-45C5-9D0C-379D6682CC0E}" destId="{EA30AAA6-F353-4B2A-9230-B92C7A957DC1}" srcOrd="1" destOrd="0" parTransId="{48B9D8F8-BA8A-4918-AEF6-DF2550803709}" sibTransId="{4597111E-2D34-43C5-A0DF-AA51334A419E}"/>
    <dgm:cxn modelId="{3DCEB6D0-9D22-4DD1-AA50-4694AC74CAE8}" srcId="{B5BA9553-7EFC-45C5-9D0C-379D6682CC0E}" destId="{A2D1A9E9-498B-4014-BBD1-5872C4484A16}" srcOrd="0" destOrd="0" parTransId="{95DC02C8-FD53-46FA-8AC1-F7D2DE9DFA55}" sibTransId="{7F292EA6-B14B-463D-B029-D11369A0F93A}"/>
    <dgm:cxn modelId="{FEAAD4D0-960D-425F-A51E-97D4466C349A}" type="presOf" srcId="{4597111E-2D34-43C5-A0DF-AA51334A419E}" destId="{5D0EB32E-3A46-406B-9A58-74206507F378}" srcOrd="1" destOrd="0" presId="urn:microsoft.com/office/officeart/2005/8/layout/process1"/>
    <dgm:cxn modelId="{74576EE0-7792-4C12-96E3-A19B5670303F}" type="presOf" srcId="{B5BA9553-7EFC-45C5-9D0C-379D6682CC0E}" destId="{63835E6F-F06A-48B8-A75C-DF208E5DC570}" srcOrd="0" destOrd="0" presId="urn:microsoft.com/office/officeart/2005/8/layout/process1"/>
    <dgm:cxn modelId="{3E907CEF-0538-4D78-85E9-6D422F9BF5E8}" type="presOf" srcId="{7D14D17D-7815-40A7-AF48-54D46C3DA44B}" destId="{F0F045B1-534B-4C02-B574-D895CEB0D07E}" srcOrd="0" destOrd="0" presId="urn:microsoft.com/office/officeart/2005/8/layout/process1"/>
    <dgm:cxn modelId="{0FCDA7FE-8BBA-41D9-9A15-84E495F66F76}" type="presOf" srcId="{D3718365-E4D4-4BC8-A450-FD5918357740}" destId="{03E8788E-84A4-4F91-953F-329CE82CDA5B}" srcOrd="1" destOrd="0" presId="urn:microsoft.com/office/officeart/2005/8/layout/process1"/>
    <dgm:cxn modelId="{581FFBEA-C8F1-4679-B341-5B148BF5AD09}" type="presParOf" srcId="{63835E6F-F06A-48B8-A75C-DF208E5DC570}" destId="{C40B8BCC-57A9-4148-86F9-61C094BEE54D}" srcOrd="0" destOrd="0" presId="urn:microsoft.com/office/officeart/2005/8/layout/process1"/>
    <dgm:cxn modelId="{6D082766-6106-466B-810A-1377C41E5AEB}" type="presParOf" srcId="{63835E6F-F06A-48B8-A75C-DF208E5DC570}" destId="{B5D15CB4-BC18-4811-B3D6-BA5F1DD8E401}" srcOrd="1" destOrd="0" presId="urn:microsoft.com/office/officeart/2005/8/layout/process1"/>
    <dgm:cxn modelId="{634FA4BE-596E-46BE-B9F0-5484EE20BF7F}" type="presParOf" srcId="{B5D15CB4-BC18-4811-B3D6-BA5F1DD8E401}" destId="{789847DF-DD92-4B90-BAE4-411CCBB2552D}" srcOrd="0" destOrd="0" presId="urn:microsoft.com/office/officeart/2005/8/layout/process1"/>
    <dgm:cxn modelId="{40FD287F-AD49-42D9-8CBF-4B69352370CD}" type="presParOf" srcId="{63835E6F-F06A-48B8-A75C-DF208E5DC570}" destId="{E701D6CA-59A4-465F-A678-8F77CC11C3C0}" srcOrd="2" destOrd="0" presId="urn:microsoft.com/office/officeart/2005/8/layout/process1"/>
    <dgm:cxn modelId="{12CADC46-3E4F-4573-82D6-10109E2492E5}" type="presParOf" srcId="{63835E6F-F06A-48B8-A75C-DF208E5DC570}" destId="{C66C1424-F3BD-46C9-BD21-C7A75DAEF359}" srcOrd="3" destOrd="0" presId="urn:microsoft.com/office/officeart/2005/8/layout/process1"/>
    <dgm:cxn modelId="{48A25C13-5087-4196-A087-0F897F097224}" type="presParOf" srcId="{C66C1424-F3BD-46C9-BD21-C7A75DAEF359}" destId="{5D0EB32E-3A46-406B-9A58-74206507F378}" srcOrd="0" destOrd="0" presId="urn:microsoft.com/office/officeart/2005/8/layout/process1"/>
    <dgm:cxn modelId="{B69CDC19-DB23-4649-BE3D-EF65321B9802}" type="presParOf" srcId="{63835E6F-F06A-48B8-A75C-DF208E5DC570}" destId="{04988849-AC83-4179-93A1-08CA7AD116AF}" srcOrd="4" destOrd="0" presId="urn:microsoft.com/office/officeart/2005/8/layout/process1"/>
    <dgm:cxn modelId="{17413471-A80E-4588-A59C-AB2FD12904CA}" type="presParOf" srcId="{63835E6F-F06A-48B8-A75C-DF208E5DC570}" destId="{A1FD3938-6FA3-49A2-BFCC-D262942BDCC5}" srcOrd="5" destOrd="0" presId="urn:microsoft.com/office/officeart/2005/8/layout/process1"/>
    <dgm:cxn modelId="{19B38018-E4A2-42B1-9B7F-F88CFEF5A309}" type="presParOf" srcId="{A1FD3938-6FA3-49A2-BFCC-D262942BDCC5}" destId="{C767FE00-01D9-411D-A728-B19FBAD14904}" srcOrd="0" destOrd="0" presId="urn:microsoft.com/office/officeart/2005/8/layout/process1"/>
    <dgm:cxn modelId="{7172D4E4-759E-41E2-8889-F045EBEAD3B1}" type="presParOf" srcId="{63835E6F-F06A-48B8-A75C-DF208E5DC570}" destId="{5C79E20E-3DE9-46B4-AF59-75A5FFD57F9C}" srcOrd="6" destOrd="0" presId="urn:microsoft.com/office/officeart/2005/8/layout/process1"/>
    <dgm:cxn modelId="{6512E5E0-B867-4AE5-8374-B111570B66C6}" type="presParOf" srcId="{63835E6F-F06A-48B8-A75C-DF208E5DC570}" destId="{3299DA60-A331-47C3-B5E9-467BA48C798F}" srcOrd="7" destOrd="0" presId="urn:microsoft.com/office/officeart/2005/8/layout/process1"/>
    <dgm:cxn modelId="{AC23EE9A-5912-49EC-9035-06597AB6B538}" type="presParOf" srcId="{3299DA60-A331-47C3-B5E9-467BA48C798F}" destId="{03E8788E-84A4-4F91-953F-329CE82CDA5B}" srcOrd="0" destOrd="0" presId="urn:microsoft.com/office/officeart/2005/8/layout/process1"/>
    <dgm:cxn modelId="{B00F5EF3-DBD6-4818-80D1-C01B11FD1328}" type="presParOf" srcId="{63835E6F-F06A-48B8-A75C-DF208E5DC570}" destId="{F0F045B1-534B-4C02-B574-D895CEB0D07E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0B8BCC-57A9-4148-86F9-61C094BEE54D}">
      <dsp:nvSpPr>
        <dsp:cNvPr id="0" name=""/>
        <dsp:cNvSpPr/>
      </dsp:nvSpPr>
      <dsp:spPr>
        <a:xfrm>
          <a:off x="4978" y="1681202"/>
          <a:ext cx="1543476" cy="92608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900" kern="1200" dirty="0">
              <a:latin typeface="Prompt" panose="00000500000000000000" pitchFamily="2" charset="-34"/>
              <a:cs typeface="Prompt" panose="00000500000000000000" pitchFamily="2" charset="-34"/>
            </a:rPr>
            <a:t>แผนการจัดซื้อจัดจ้าง</a:t>
          </a:r>
        </a:p>
      </dsp:txBody>
      <dsp:txXfrm>
        <a:off x="32102" y="1708326"/>
        <a:ext cx="1489228" cy="871837"/>
      </dsp:txXfrm>
    </dsp:sp>
    <dsp:sp modelId="{B5D15CB4-BC18-4811-B3D6-BA5F1DD8E401}">
      <dsp:nvSpPr>
        <dsp:cNvPr id="0" name=""/>
        <dsp:cNvSpPr/>
      </dsp:nvSpPr>
      <dsp:spPr>
        <a:xfrm>
          <a:off x="1702802" y="1952854"/>
          <a:ext cx="327216" cy="38278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1200" kern="1200" dirty="0">
            <a:latin typeface="Prompt" panose="00000500000000000000" pitchFamily="2" charset="-34"/>
            <a:cs typeface="Prompt" panose="00000500000000000000" pitchFamily="2" charset="-34"/>
          </a:endParaRPr>
        </a:p>
      </dsp:txBody>
      <dsp:txXfrm>
        <a:off x="1702802" y="2029410"/>
        <a:ext cx="229051" cy="229670"/>
      </dsp:txXfrm>
    </dsp:sp>
    <dsp:sp modelId="{E701D6CA-59A4-465F-A678-8F77CC11C3C0}">
      <dsp:nvSpPr>
        <dsp:cNvPr id="0" name=""/>
        <dsp:cNvSpPr/>
      </dsp:nvSpPr>
      <dsp:spPr>
        <a:xfrm>
          <a:off x="2165845" y="1681202"/>
          <a:ext cx="1543476" cy="926085"/>
        </a:xfrm>
        <a:prstGeom prst="roundRect">
          <a:avLst>
            <a:gd name="adj" fmla="val 10000"/>
          </a:avLst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900" kern="1200" dirty="0">
              <a:latin typeface="Prompt" panose="00000500000000000000" pitchFamily="2" charset="-34"/>
              <a:cs typeface="Prompt" panose="00000500000000000000" pitchFamily="2" charset="-34"/>
            </a:rPr>
            <a:t>ประกาศจัดซื้อจัดจ้าง</a:t>
          </a:r>
        </a:p>
      </dsp:txBody>
      <dsp:txXfrm>
        <a:off x="2192969" y="1708326"/>
        <a:ext cx="1489228" cy="871837"/>
      </dsp:txXfrm>
    </dsp:sp>
    <dsp:sp modelId="{C66C1424-F3BD-46C9-BD21-C7A75DAEF359}">
      <dsp:nvSpPr>
        <dsp:cNvPr id="0" name=""/>
        <dsp:cNvSpPr/>
      </dsp:nvSpPr>
      <dsp:spPr>
        <a:xfrm>
          <a:off x="3863669" y="1952854"/>
          <a:ext cx="327216" cy="38278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1200" kern="1200" dirty="0">
            <a:latin typeface="Prompt" panose="00000500000000000000" pitchFamily="2" charset="-34"/>
            <a:cs typeface="Prompt" panose="00000500000000000000" pitchFamily="2" charset="-34"/>
          </a:endParaRPr>
        </a:p>
      </dsp:txBody>
      <dsp:txXfrm>
        <a:off x="3863669" y="2029410"/>
        <a:ext cx="229051" cy="229670"/>
      </dsp:txXfrm>
    </dsp:sp>
    <dsp:sp modelId="{04988849-AC83-4179-93A1-08CA7AD116AF}">
      <dsp:nvSpPr>
        <dsp:cNvPr id="0" name=""/>
        <dsp:cNvSpPr/>
      </dsp:nvSpPr>
      <dsp:spPr>
        <a:xfrm>
          <a:off x="4326712" y="1681202"/>
          <a:ext cx="1543476" cy="926085"/>
        </a:xfrm>
        <a:prstGeom prst="roundRect">
          <a:avLst>
            <a:gd name="adj" fmla="val 10000"/>
          </a:avLst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900" kern="1200" dirty="0">
              <a:latin typeface="Prompt" panose="00000500000000000000" pitchFamily="2" charset="-34"/>
              <a:cs typeface="Prompt" panose="00000500000000000000" pitchFamily="2" charset="-34"/>
            </a:rPr>
            <a:t>บริหารสัญญา</a:t>
          </a:r>
        </a:p>
      </dsp:txBody>
      <dsp:txXfrm>
        <a:off x="4353836" y="1708326"/>
        <a:ext cx="1489228" cy="871837"/>
      </dsp:txXfrm>
    </dsp:sp>
    <dsp:sp modelId="{A1FD3938-6FA3-49A2-BFCC-D262942BDCC5}">
      <dsp:nvSpPr>
        <dsp:cNvPr id="0" name=""/>
        <dsp:cNvSpPr/>
      </dsp:nvSpPr>
      <dsp:spPr>
        <a:xfrm>
          <a:off x="6024536" y="1952854"/>
          <a:ext cx="327216" cy="38278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1200" kern="1200" dirty="0">
            <a:latin typeface="Prompt" panose="00000500000000000000" pitchFamily="2" charset="-34"/>
            <a:cs typeface="Prompt" panose="00000500000000000000" pitchFamily="2" charset="-34"/>
          </a:endParaRPr>
        </a:p>
      </dsp:txBody>
      <dsp:txXfrm>
        <a:off x="6024536" y="2029410"/>
        <a:ext cx="229051" cy="229670"/>
      </dsp:txXfrm>
    </dsp:sp>
    <dsp:sp modelId="{5C79E20E-3DE9-46B4-AF59-75A5FFD57F9C}">
      <dsp:nvSpPr>
        <dsp:cNvPr id="0" name=""/>
        <dsp:cNvSpPr/>
      </dsp:nvSpPr>
      <dsp:spPr>
        <a:xfrm>
          <a:off x="6487579" y="1681202"/>
          <a:ext cx="1543476" cy="926085"/>
        </a:xfrm>
        <a:prstGeom prst="roundRect">
          <a:avLst>
            <a:gd name="adj" fmla="val 10000"/>
          </a:avLst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900" kern="1200" dirty="0">
              <a:latin typeface="Prompt" panose="00000500000000000000" pitchFamily="2" charset="-34"/>
              <a:cs typeface="Prompt" panose="00000500000000000000" pitchFamily="2" charset="-34"/>
            </a:rPr>
            <a:t>ตรวจรับพัสดุ</a:t>
          </a:r>
        </a:p>
      </dsp:txBody>
      <dsp:txXfrm>
        <a:off x="6514703" y="1708326"/>
        <a:ext cx="1489228" cy="871837"/>
      </dsp:txXfrm>
    </dsp:sp>
    <dsp:sp modelId="{3299DA60-A331-47C3-B5E9-467BA48C798F}">
      <dsp:nvSpPr>
        <dsp:cNvPr id="0" name=""/>
        <dsp:cNvSpPr/>
      </dsp:nvSpPr>
      <dsp:spPr>
        <a:xfrm>
          <a:off x="8185403" y="1952854"/>
          <a:ext cx="327216" cy="38278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1200" kern="1200" dirty="0">
            <a:latin typeface="Prompt" panose="00000500000000000000" pitchFamily="2" charset="-34"/>
            <a:cs typeface="Prompt" panose="00000500000000000000" pitchFamily="2" charset="-34"/>
          </a:endParaRPr>
        </a:p>
      </dsp:txBody>
      <dsp:txXfrm>
        <a:off x="8185403" y="2029410"/>
        <a:ext cx="229051" cy="229670"/>
      </dsp:txXfrm>
    </dsp:sp>
    <dsp:sp modelId="{F0F045B1-534B-4C02-B574-D895CEB0D07E}">
      <dsp:nvSpPr>
        <dsp:cNvPr id="0" name=""/>
        <dsp:cNvSpPr/>
      </dsp:nvSpPr>
      <dsp:spPr>
        <a:xfrm>
          <a:off x="8648446" y="1681202"/>
          <a:ext cx="1543476" cy="926085"/>
        </a:xfrm>
        <a:prstGeom prst="roundRect">
          <a:avLst>
            <a:gd name="adj" fmla="val 1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900" kern="1200" dirty="0">
              <a:latin typeface="Prompt" panose="00000500000000000000" pitchFamily="2" charset="-34"/>
              <a:cs typeface="Prompt" panose="00000500000000000000" pitchFamily="2" charset="-34"/>
            </a:rPr>
            <a:t>เบิกจ่ายเงิน</a:t>
          </a:r>
        </a:p>
      </dsp:txBody>
      <dsp:txXfrm>
        <a:off x="8675570" y="1708326"/>
        <a:ext cx="1489228" cy="8718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2-04T08:42:55.545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0 1 24575,'279'16'0,"-129"-4"0,-12-1 0,130 4 0,4398-16-1365,-4640 1-5461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2-04T08:54:39.173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0 1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5A0D0E-09EC-4921-9FB4-6D42365428A1}" type="datetimeFigureOut">
              <a:rPr lang="th-TH" smtClean="0"/>
              <a:t>15/02/67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6EF945-E345-4756-8329-C20ADB5966A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59684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ECE9D4-ACFA-4428-ADF0-BD67FE0E287E}" type="slidenum">
              <a:rPr lang="th-TH" smtClean="0"/>
              <a:t>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76624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E1CD077-6B67-00DF-F847-8AC67D55B8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F887C31E-073C-1697-7688-BC1DFE430C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6A13BC63-66EF-C90B-AE58-76305C71A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DEFF-F707-420D-AB01-467ED82158D7}" type="datetimeFigureOut">
              <a:rPr lang="th-TH" smtClean="0"/>
              <a:t>15/02/67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7B5AFEB8-3792-5595-F9F1-F19BD2DE4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ECD0AF6F-C0BB-9A7B-5D9E-D2C981CBA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D1D6A-F55D-4EF2-BA0D-945D84DF9B6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537662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1611D357-3260-F689-6C57-9047BE902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7293057E-5021-854B-88ED-C0305901B8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259266CA-96AF-07B1-6FCE-CD5FDCB10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DEFF-F707-420D-AB01-467ED82158D7}" type="datetimeFigureOut">
              <a:rPr lang="th-TH" smtClean="0"/>
              <a:t>15/02/67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D072A16A-05BE-1614-79F3-6E8282B7D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1D407B7A-D6FA-4509-DDBB-D0D290590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D1D6A-F55D-4EF2-BA0D-945D84DF9B6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84897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ABBEE3F-C05B-1347-1F18-C43CCE057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09E18E57-8F6E-A24F-0D55-DEF6225925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BCE92C34-9506-CF94-2C2D-EA14AEFCB3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DEFF-F707-420D-AB01-467ED82158D7}" type="datetimeFigureOut">
              <a:rPr lang="th-TH" smtClean="0"/>
              <a:t>15/02/67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8F9883DC-85FC-E2CE-A7A7-B5CC08898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0C1EACBF-7CBC-A80D-E142-35C69D3CC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D1D6A-F55D-4EF2-BA0D-945D84DF9B6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8980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423710C-0886-26DC-E7CD-1AEE75575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4056BEE0-1D28-FF78-82C7-E624F063B7E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9AEBA2B5-01FD-648E-AB89-3F90C1D6C0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73CF21C3-6BFA-02E5-2E81-D1E99F8362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DEFF-F707-420D-AB01-467ED82158D7}" type="datetimeFigureOut">
              <a:rPr lang="th-TH" smtClean="0"/>
              <a:t>15/02/67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90808BFF-8594-E3AA-F535-40E8F47D6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1E4A9A03-5734-73AD-C23F-229CAB9014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D1D6A-F55D-4EF2-BA0D-945D84DF9B6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69229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5334AE60-AC13-F425-61C2-895BD37CC4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5991F518-5B52-A8F9-0FAB-97A51B95D2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436ADF8E-5361-3DA5-7E43-ED89B0F050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FD35DAF4-7A58-340A-6953-0F7C0F928E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A788F3F9-E664-0F3F-6EBD-D9477295DF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4D24EB37-EA9D-165C-CEC1-C6126B5C7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DEFF-F707-420D-AB01-467ED82158D7}" type="datetimeFigureOut">
              <a:rPr lang="th-TH" smtClean="0"/>
              <a:t>15/02/67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77FE0854-C2FA-3B30-7CC0-23A7D5A5B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6A8403CA-D3CE-009F-F79B-E9E9435A8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D1D6A-F55D-4EF2-BA0D-945D84DF9B6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87334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8651B17-AB3F-7BB6-C5AA-A6AF4E5243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8A4DF016-5D59-E7B8-D322-9ACBA91A6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DEFF-F707-420D-AB01-467ED82158D7}" type="datetimeFigureOut">
              <a:rPr lang="th-TH" smtClean="0"/>
              <a:t>15/02/67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3785E37B-8EFA-8605-2E0D-681399A0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3B36D9C3-20F3-0754-20A7-50F30E9B9C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D1D6A-F55D-4EF2-BA0D-945D84DF9B6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04726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D80CACA9-615E-AA10-C705-8BB71A8F9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DEFF-F707-420D-AB01-467ED82158D7}" type="datetimeFigureOut">
              <a:rPr lang="th-TH" smtClean="0"/>
              <a:t>15/02/67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F8429A3B-0B9E-4EFE-F664-C39273260A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48FF02B4-4D3B-E6F6-76E1-AC4950FF2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D1D6A-F55D-4EF2-BA0D-945D84DF9B6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71374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0F651AC-1801-C263-DA98-B33EAB1D14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C7099240-53B9-C3CD-70AF-B7E89D7AF0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52DCBF6E-C009-9B6F-9CE3-874AB90737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E74389A7-2F82-DDF6-D63A-FC1DEA909B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DEFF-F707-420D-AB01-467ED82158D7}" type="datetimeFigureOut">
              <a:rPr lang="th-TH" smtClean="0"/>
              <a:t>15/02/67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3252D00A-573D-2629-A299-E5FCBCB1B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1AFEA755-C36E-429B-F321-EBEB3C069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D1D6A-F55D-4EF2-BA0D-945D84DF9B6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60948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0018C4A-B407-B114-30F0-2FCC4B28A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F402A6EE-36A3-2CEC-1AFB-F13154505D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F987F9A8-FCC7-41E6-EFE8-741A6AE2DE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7F4054E6-2900-97E7-7347-91B7E2996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DEFF-F707-420D-AB01-467ED82158D7}" type="datetimeFigureOut">
              <a:rPr lang="th-TH" smtClean="0"/>
              <a:t>15/02/67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8078A352-E289-2209-929E-C09D98BA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745AC7A8-4681-5605-97DF-B78E48B8A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D1D6A-F55D-4EF2-BA0D-945D84DF9B6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7427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9BA6858-DEDC-25E5-76B6-95D1FBE66A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330DFD04-409D-3284-A006-E5BEDEDEF5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928BE0CA-10A5-ECC2-CE02-9BD4487C2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DEFF-F707-420D-AB01-467ED82158D7}" type="datetimeFigureOut">
              <a:rPr lang="th-TH" smtClean="0"/>
              <a:t>15/02/67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6A6AE1DE-938E-1B0B-AED4-43D065073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9BE48552-E9FC-6C96-17F6-01DE9B84F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D1D6A-F55D-4EF2-BA0D-945D84DF9B6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47238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5AD07DB3-1B1F-A73D-AD5A-3386F50120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C21C57C0-E504-089F-23DE-37BB5BFD22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BFD0AC67-A411-D528-C4DA-69E60BEDC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DEFF-F707-420D-AB01-467ED82158D7}" type="datetimeFigureOut">
              <a:rPr lang="th-TH" smtClean="0"/>
              <a:t>15/02/67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ECABCA9D-217A-5C9D-477D-24EC0FA50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B53BA0E1-7E49-FC65-8270-3C2879E18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4D1D6A-F55D-4EF2-BA0D-945D84DF9B6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1795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5B909870-F71B-778E-21EE-65975960B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29C05DB0-5B1C-63C4-C61C-ED638A7D52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B7E42A07-564B-B31D-862C-1362C42558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15DEFF-F707-420D-AB01-467ED82158D7}" type="datetimeFigureOut">
              <a:rPr lang="th-TH" smtClean="0"/>
              <a:t>15/02/67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0C9F7237-85E9-3682-E74D-12E29E5066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E6784981-C503-3CC1-4BD4-7324F5CC3C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4D1D6A-F55D-4EF2-BA0D-945D84DF9B62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61144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12" Type="http://schemas.openxmlformats.org/officeDocument/2006/relationships/image" Target="../media/image7.sv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image" Target="../media/image6.png"/><Relationship Id="rId5" Type="http://schemas.openxmlformats.org/officeDocument/2006/relationships/diagramColors" Target="../diagrams/colors1.xml"/><Relationship Id="rId10" Type="http://schemas.openxmlformats.org/officeDocument/2006/relationships/image" Target="../media/image5.sv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sv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svg"/><Relationship Id="rId18" Type="http://schemas.openxmlformats.org/officeDocument/2006/relationships/image" Target="../media/image20.png"/><Relationship Id="rId26" Type="http://schemas.openxmlformats.org/officeDocument/2006/relationships/image" Target="../media/image28.svg"/><Relationship Id="rId3" Type="http://schemas.openxmlformats.org/officeDocument/2006/relationships/image" Target="../media/image9.png"/><Relationship Id="rId21" Type="http://schemas.openxmlformats.org/officeDocument/2006/relationships/image" Target="../media/image23.svg"/><Relationship Id="rId7" Type="http://schemas.openxmlformats.org/officeDocument/2006/relationships/image" Target="../media/image11.svg"/><Relationship Id="rId12" Type="http://schemas.openxmlformats.org/officeDocument/2006/relationships/image" Target="../media/image18.png"/><Relationship Id="rId17" Type="http://schemas.openxmlformats.org/officeDocument/2006/relationships/image" Target="../media/image7.svg"/><Relationship Id="rId25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6.png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7.svg"/><Relationship Id="rId24" Type="http://schemas.openxmlformats.org/officeDocument/2006/relationships/image" Target="../media/image26.png"/><Relationship Id="rId5" Type="http://schemas.openxmlformats.org/officeDocument/2006/relationships/image" Target="../media/image12.png"/><Relationship Id="rId15" Type="http://schemas.openxmlformats.org/officeDocument/2006/relationships/image" Target="../media/image5.svg"/><Relationship Id="rId23" Type="http://schemas.openxmlformats.org/officeDocument/2006/relationships/image" Target="../media/image25.svg"/><Relationship Id="rId10" Type="http://schemas.openxmlformats.org/officeDocument/2006/relationships/image" Target="../media/image16.png"/><Relationship Id="rId19" Type="http://schemas.openxmlformats.org/officeDocument/2006/relationships/image" Target="../media/image21.svg"/><Relationship Id="rId4" Type="http://schemas.openxmlformats.org/officeDocument/2006/relationships/image" Target="../media/image13.png"/><Relationship Id="rId9" Type="http://schemas.openxmlformats.org/officeDocument/2006/relationships/image" Target="../media/image15.svg"/><Relationship Id="rId14" Type="http://schemas.openxmlformats.org/officeDocument/2006/relationships/image" Target="../media/image4.png"/><Relationship Id="rId22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microsoft.com/office/2007/relationships/hdphoto" Target="../media/hdphoto4.wdp"/><Relationship Id="rId3" Type="http://schemas.microsoft.com/office/2007/relationships/hdphoto" Target="../media/hdphoto1.wdp"/><Relationship Id="rId7" Type="http://schemas.openxmlformats.org/officeDocument/2006/relationships/image" Target="../media/image310.png"/><Relationship Id="rId12" Type="http://schemas.openxmlformats.org/officeDocument/2006/relationships/image" Target="../media/image34.png"/><Relationship Id="rId17" Type="http://schemas.microsoft.com/office/2007/relationships/hdphoto" Target="../media/hdphoto6.wdp"/><Relationship Id="rId2" Type="http://schemas.openxmlformats.org/officeDocument/2006/relationships/image" Target="../media/image30.png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customXml" Target="../ink/ink1.xml"/><Relationship Id="rId11" Type="http://schemas.openxmlformats.org/officeDocument/2006/relationships/image" Target="../media/image33.png"/><Relationship Id="rId5" Type="http://schemas.microsoft.com/office/2007/relationships/hdphoto" Target="../media/hdphoto2.wdp"/><Relationship Id="rId15" Type="http://schemas.microsoft.com/office/2007/relationships/hdphoto" Target="../media/hdphoto5.wdp"/><Relationship Id="rId10" Type="http://schemas.openxmlformats.org/officeDocument/2006/relationships/customXml" Target="../ink/ink2.xml"/><Relationship Id="rId4" Type="http://schemas.openxmlformats.org/officeDocument/2006/relationships/image" Target="../media/image31.png"/><Relationship Id="rId9" Type="http://schemas.microsoft.com/office/2007/relationships/hdphoto" Target="../media/hdphoto3.wdp"/><Relationship Id="rId1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7" Type="http://schemas.microsoft.com/office/2007/relationships/hdphoto" Target="../media/hdphoto5.wdp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microsoft.com/office/2007/relationships/hdphoto" Target="../media/hdphoto8.wdp"/><Relationship Id="rId4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sv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svg"/><Relationship Id="rId4" Type="http://schemas.openxmlformats.org/officeDocument/2006/relationships/image" Target="../media/image41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sv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sv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รูปภาพ 30">
            <a:extLst>
              <a:ext uri="{FF2B5EF4-FFF2-40B4-BE49-F238E27FC236}">
                <a16:creationId xmlns:a16="http://schemas.microsoft.com/office/drawing/2014/main" id="{462E6F7F-368A-5AC8-27AC-D1A4EED587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429" y="1899223"/>
            <a:ext cx="2917137" cy="2559045"/>
          </a:xfrm>
          <a:prstGeom prst="rect">
            <a:avLst/>
          </a:prstGeom>
        </p:spPr>
      </p:pic>
      <p:sp>
        <p:nvSpPr>
          <p:cNvPr id="9" name="สี่เหลี่ยมผืนผ้า: มุมมน 8">
            <a:extLst>
              <a:ext uri="{FF2B5EF4-FFF2-40B4-BE49-F238E27FC236}">
                <a16:creationId xmlns:a16="http://schemas.microsoft.com/office/drawing/2014/main" id="{056B81F7-75F9-AC5C-1F2C-BC5224BFAAEF}"/>
              </a:ext>
            </a:extLst>
          </p:cNvPr>
          <p:cNvSpPr/>
          <p:nvPr/>
        </p:nvSpPr>
        <p:spPr>
          <a:xfrm rot="19057918">
            <a:off x="-951139" y="458784"/>
            <a:ext cx="4080069" cy="813445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" name="สี่เหลี่ยมผืนผ้า: มุมมน 2">
            <a:extLst>
              <a:ext uri="{FF2B5EF4-FFF2-40B4-BE49-F238E27FC236}">
                <a16:creationId xmlns:a16="http://schemas.microsoft.com/office/drawing/2014/main" id="{B5EF6A6B-40C6-5BAA-03F3-65006733F014}"/>
              </a:ext>
            </a:extLst>
          </p:cNvPr>
          <p:cNvSpPr/>
          <p:nvPr/>
        </p:nvSpPr>
        <p:spPr>
          <a:xfrm>
            <a:off x="0" y="5683954"/>
            <a:ext cx="12192000" cy="944390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A49D38A7-1CC5-8C50-AD76-53323258EB98}"/>
              </a:ext>
            </a:extLst>
          </p:cNvPr>
          <p:cNvSpPr txBox="1"/>
          <p:nvPr/>
        </p:nvSpPr>
        <p:spPr>
          <a:xfrm>
            <a:off x="1005994" y="967326"/>
            <a:ext cx="1018000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เพื่อพัฒนาทักษะผู้ปฏิบัติงานด้านบัญชีและพัสดุสำหรับหน่วยเบิกจ่ายในสังกัดกรมควบคุมโรค ประจำปีงบประมาณ พ.ศ. 2567 </a:t>
            </a:r>
            <a:r>
              <a:rPr lang="th-TH" sz="2400" b="1" dirty="0">
                <a:solidFill>
                  <a:srgbClr val="E6705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(ครั้งที่ 1)</a:t>
            </a: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474B2D99-30BD-5446-BC8D-1D6F143A8EB5}"/>
              </a:ext>
            </a:extLst>
          </p:cNvPr>
          <p:cNvSpPr txBox="1"/>
          <p:nvPr/>
        </p:nvSpPr>
        <p:spPr>
          <a:xfrm>
            <a:off x="3014566" y="468063"/>
            <a:ext cx="616286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3200" b="1" dirty="0">
                <a:solidFill>
                  <a:schemeClr val="accent1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ประชุมเชิงปฏิบัติการ</a:t>
            </a:r>
            <a:endParaRPr lang="th-TH" sz="3200" dirty="0">
              <a:solidFill>
                <a:schemeClr val="accent1"/>
              </a:solidFill>
            </a:endParaRPr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4995DB8C-3A8C-503B-C5B4-F2089DF18425}"/>
              </a:ext>
            </a:extLst>
          </p:cNvPr>
          <p:cNvSpPr txBox="1"/>
          <p:nvPr/>
        </p:nvSpPr>
        <p:spPr>
          <a:xfrm>
            <a:off x="3095842" y="5768550"/>
            <a:ext cx="56845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ระหว่างวันที่ </a:t>
            </a:r>
            <a:r>
              <a:rPr lang="th-TH" sz="2400" b="1" dirty="0">
                <a:solidFill>
                  <a:srgbClr val="E8349B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12 - 14 กุมภาพันธ์ 2567</a:t>
            </a:r>
            <a:endParaRPr lang="en-US" sz="2400" b="1" dirty="0">
              <a:solidFill>
                <a:srgbClr val="E8349B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3" name="กล่องข้อความ 12">
            <a:extLst>
              <a:ext uri="{FF2B5EF4-FFF2-40B4-BE49-F238E27FC236}">
                <a16:creationId xmlns:a16="http://schemas.microsoft.com/office/drawing/2014/main" id="{0A6BEA2F-90B7-5318-B2DD-172171241B8C}"/>
              </a:ext>
            </a:extLst>
          </p:cNvPr>
          <p:cNvSpPr txBox="1"/>
          <p:nvPr/>
        </p:nvSpPr>
        <p:spPr>
          <a:xfrm>
            <a:off x="1203649" y="6166679"/>
            <a:ext cx="91983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schemeClr val="tx2">
                    <a:lumMod val="50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ณ  โรงแรมริเวอร์ตัน อัมพวา จังหวัดสมุทรสงคราม</a:t>
            </a:r>
            <a:endParaRPr lang="en-US" sz="2400" b="1" dirty="0">
              <a:solidFill>
                <a:schemeClr val="tx2">
                  <a:lumMod val="50000"/>
                </a:schemeClr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id="{1CA3F093-269C-9BB5-98CB-6C8F7344ADEC}"/>
              </a:ext>
            </a:extLst>
          </p:cNvPr>
          <p:cNvSpPr txBox="1"/>
          <p:nvPr/>
        </p:nvSpPr>
        <p:spPr>
          <a:xfrm>
            <a:off x="626112" y="4499015"/>
            <a:ext cx="109397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600" b="1" dirty="0">
                <a:solidFill>
                  <a:srgbClr val="E6705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สถาบัน</a:t>
            </a:r>
            <a:r>
              <a:rPr lang="th-TH" sz="16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บำราศนราดูร, </a:t>
            </a:r>
            <a:r>
              <a:rPr lang="th-TH" sz="1600" b="1" dirty="0">
                <a:solidFill>
                  <a:srgbClr val="E6705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สถาบัน</a:t>
            </a:r>
            <a:r>
              <a:rPr lang="th-TH" sz="16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ป้องกันควบคุมโรคเขตเมือง, </a:t>
            </a:r>
            <a:r>
              <a:rPr lang="th-TH" sz="1600" b="1" dirty="0">
                <a:solidFill>
                  <a:srgbClr val="E6705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สถาบัน</a:t>
            </a:r>
            <a:r>
              <a:rPr lang="th-TH" sz="16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ราชประชาสมาส</a:t>
            </a:r>
            <a:r>
              <a:rPr lang="th-TH" sz="1600" b="1" dirty="0" err="1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ัย</a:t>
            </a:r>
            <a:r>
              <a:rPr lang="th-TH" sz="16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endParaRPr lang="th-TH" sz="1600" b="1" dirty="0">
              <a:solidFill>
                <a:schemeClr val="tx2"/>
              </a:solidFill>
            </a:endParaRPr>
          </a:p>
        </p:txBody>
      </p: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id="{5B3BA8FE-B005-CDCB-9BD6-93DF00D5982B}"/>
              </a:ext>
            </a:extLst>
          </p:cNvPr>
          <p:cNvSpPr txBox="1"/>
          <p:nvPr/>
        </p:nvSpPr>
        <p:spPr>
          <a:xfrm>
            <a:off x="3246372" y="4837569"/>
            <a:ext cx="609456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600" b="1" dirty="0">
                <a:solidFill>
                  <a:srgbClr val="E6705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ส</a:t>
            </a:r>
            <a:r>
              <a:rPr lang="th-TH" sz="1600" b="1" dirty="0" err="1">
                <a:solidFill>
                  <a:srgbClr val="E6705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คร</a:t>
            </a:r>
            <a:r>
              <a:rPr lang="th-TH" sz="1600" b="1" dirty="0">
                <a:solidFill>
                  <a:srgbClr val="E6705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. 4 </a:t>
            </a:r>
            <a:r>
              <a:rPr lang="th-TH" sz="16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สระบุรี,</a:t>
            </a:r>
            <a:r>
              <a:rPr lang="th-TH" sz="1600" b="1" dirty="0">
                <a:solidFill>
                  <a:srgbClr val="E6705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ส</a:t>
            </a:r>
            <a:r>
              <a:rPr lang="th-TH" sz="1600" b="1" dirty="0" err="1">
                <a:solidFill>
                  <a:srgbClr val="E6705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คร</a:t>
            </a:r>
            <a:r>
              <a:rPr lang="th-TH" sz="1600" b="1" dirty="0">
                <a:solidFill>
                  <a:srgbClr val="E6705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. 5 </a:t>
            </a:r>
            <a:r>
              <a:rPr lang="th-TH" sz="16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ราชบุรี,</a:t>
            </a:r>
            <a:r>
              <a:rPr lang="th-TH" sz="1600" b="1" dirty="0">
                <a:solidFill>
                  <a:srgbClr val="E6705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ส</a:t>
            </a:r>
            <a:r>
              <a:rPr lang="th-TH" sz="1600" b="1" dirty="0" err="1">
                <a:solidFill>
                  <a:srgbClr val="E6705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คร</a:t>
            </a:r>
            <a:r>
              <a:rPr lang="th-TH" sz="1600" b="1" dirty="0">
                <a:solidFill>
                  <a:srgbClr val="E6705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. 6 </a:t>
            </a:r>
            <a:r>
              <a:rPr lang="th-TH" sz="16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ชลบุรี </a:t>
            </a:r>
            <a:endParaRPr lang="th-TH" sz="1600" b="1" dirty="0">
              <a:solidFill>
                <a:schemeClr val="tx2"/>
              </a:solidFill>
            </a:endParaRPr>
          </a:p>
        </p:txBody>
      </p:sp>
      <p:grpSp>
        <p:nvGrpSpPr>
          <p:cNvPr id="24" name="กลุ่ม 23">
            <a:extLst>
              <a:ext uri="{FF2B5EF4-FFF2-40B4-BE49-F238E27FC236}">
                <a16:creationId xmlns:a16="http://schemas.microsoft.com/office/drawing/2014/main" id="{3C904FD8-CA8E-A9B7-B4E2-931376EFE294}"/>
              </a:ext>
            </a:extLst>
          </p:cNvPr>
          <p:cNvGrpSpPr/>
          <p:nvPr/>
        </p:nvGrpSpPr>
        <p:grpSpPr>
          <a:xfrm>
            <a:off x="1107236" y="5146336"/>
            <a:ext cx="10372833" cy="338554"/>
            <a:chOff x="1114872" y="5328626"/>
            <a:chExt cx="10372833" cy="338554"/>
          </a:xfrm>
        </p:grpSpPr>
        <p:sp>
          <p:nvSpPr>
            <p:cNvPr id="15" name="กล่องข้อความ 14">
              <a:extLst>
                <a:ext uri="{FF2B5EF4-FFF2-40B4-BE49-F238E27FC236}">
                  <a16:creationId xmlns:a16="http://schemas.microsoft.com/office/drawing/2014/main" id="{E4F35FF7-BF9A-4630-DEC2-F7B6CBA0A764}"/>
                </a:ext>
              </a:extLst>
            </p:cNvPr>
            <p:cNvSpPr txBox="1"/>
            <p:nvPr/>
          </p:nvSpPr>
          <p:spPr>
            <a:xfrm>
              <a:off x="1114872" y="5328626"/>
              <a:ext cx="10268786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th-TH" sz="1600" b="1" dirty="0">
                  <a:solidFill>
                    <a:srgbClr val="E67050"/>
                  </a:solidFill>
                  <a:latin typeface="Prompt" panose="00000500000000000000" pitchFamily="2" charset="-34"/>
                  <a:cs typeface="Prompt" panose="00000500000000000000" pitchFamily="2" charset="-34"/>
                </a:rPr>
                <a:t>ศตม. 6.2 </a:t>
              </a:r>
              <a:r>
                <a:rPr lang="th-TH" sz="1600" b="1" dirty="0">
                  <a:solidFill>
                    <a:schemeClr val="tx2"/>
                  </a:solidFill>
                  <a:latin typeface="Prompt" panose="00000500000000000000" pitchFamily="2" charset="-34"/>
                  <a:cs typeface="Prompt" panose="00000500000000000000" pitchFamily="2" charset="-34"/>
                </a:rPr>
                <a:t>สระแก้ว</a:t>
              </a:r>
              <a:r>
                <a:rPr lang="th-TH" sz="1600" b="1" dirty="0">
                  <a:solidFill>
                    <a:srgbClr val="E67050"/>
                  </a:solidFill>
                  <a:latin typeface="Prompt" panose="00000500000000000000" pitchFamily="2" charset="-34"/>
                  <a:cs typeface="Prompt" panose="00000500000000000000" pitchFamily="2" charset="-34"/>
                </a:rPr>
                <a:t>,ศตม. 6.3 </a:t>
              </a:r>
              <a:r>
                <a:rPr lang="th-TH" sz="1600" b="1" dirty="0">
                  <a:solidFill>
                    <a:schemeClr val="tx2"/>
                  </a:solidFill>
                  <a:latin typeface="Prompt" panose="00000500000000000000" pitchFamily="2" charset="-34"/>
                  <a:cs typeface="Prompt" panose="00000500000000000000" pitchFamily="2" charset="-34"/>
                </a:rPr>
                <a:t>ระยอง</a:t>
              </a:r>
              <a:r>
                <a:rPr lang="th-TH" sz="1600" b="1" dirty="0">
                  <a:solidFill>
                    <a:srgbClr val="E67050"/>
                  </a:solidFill>
                  <a:latin typeface="Prompt" panose="00000500000000000000" pitchFamily="2" charset="-34"/>
                  <a:cs typeface="Prompt" panose="00000500000000000000" pitchFamily="2" charset="-34"/>
                </a:rPr>
                <a:t>, ศตม. 6.4 </a:t>
              </a:r>
              <a:r>
                <a:rPr lang="th-TH" sz="1600" b="1" dirty="0">
                  <a:solidFill>
                    <a:schemeClr val="tx2"/>
                  </a:solidFill>
                  <a:latin typeface="Prompt" panose="00000500000000000000" pitchFamily="2" charset="-34"/>
                  <a:cs typeface="Prompt" panose="00000500000000000000" pitchFamily="2" charset="-34"/>
                </a:rPr>
                <a:t>ตราด</a:t>
              </a:r>
              <a:r>
                <a:rPr lang="th-TH" sz="1600" b="1" dirty="0">
                  <a:solidFill>
                    <a:srgbClr val="E67050"/>
                  </a:solidFill>
                  <a:latin typeface="Prompt" panose="00000500000000000000" pitchFamily="2" charset="-34"/>
                  <a:cs typeface="Prompt" panose="00000500000000000000" pitchFamily="2" charset="-34"/>
                </a:rPr>
                <a:t>, ศตม. 6.5 </a:t>
              </a:r>
              <a:r>
                <a:rPr lang="th-TH" sz="1600" b="1" dirty="0">
                  <a:solidFill>
                    <a:schemeClr val="tx2"/>
                  </a:solidFill>
                  <a:latin typeface="Prompt" panose="00000500000000000000" pitchFamily="2" charset="-34"/>
                  <a:cs typeface="Prompt" panose="00000500000000000000" pitchFamily="2" charset="-34"/>
                </a:rPr>
                <a:t>จันทบุรี</a:t>
              </a:r>
              <a:r>
                <a:rPr lang="th-TH" sz="1600" b="1" dirty="0">
                  <a:solidFill>
                    <a:srgbClr val="E67050"/>
                  </a:solidFill>
                  <a:latin typeface="Prompt" panose="00000500000000000000" pitchFamily="2" charset="-34"/>
                  <a:cs typeface="Prompt" panose="00000500000000000000" pitchFamily="2" charset="-34"/>
                </a:rPr>
                <a:t>,</a:t>
              </a:r>
            </a:p>
          </p:txBody>
        </p:sp>
        <p:sp>
          <p:nvSpPr>
            <p:cNvPr id="23" name="กล่องข้อความ 22">
              <a:extLst>
                <a:ext uri="{FF2B5EF4-FFF2-40B4-BE49-F238E27FC236}">
                  <a16:creationId xmlns:a16="http://schemas.microsoft.com/office/drawing/2014/main" id="{52139912-4CF4-F9D3-4489-C81E63C4ABDB}"/>
                </a:ext>
              </a:extLst>
            </p:cNvPr>
            <p:cNvSpPr txBox="1"/>
            <p:nvPr/>
          </p:nvSpPr>
          <p:spPr>
            <a:xfrm>
              <a:off x="7483200" y="5328626"/>
              <a:ext cx="4004505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th-TH" sz="1600" b="1" dirty="0">
                  <a:solidFill>
                    <a:srgbClr val="E67050"/>
                  </a:solidFill>
                  <a:latin typeface="Prompt" panose="00000500000000000000" pitchFamily="2" charset="-34"/>
                  <a:cs typeface="Prompt" panose="00000500000000000000" pitchFamily="2" charset="-34"/>
                </a:rPr>
                <a:t>ศูนย์อาชีวอนามัยและสิ่งแวดล้อม </a:t>
              </a:r>
              <a:r>
                <a:rPr lang="th-TH" sz="1600" b="1" dirty="0">
                  <a:solidFill>
                    <a:schemeClr val="tx2"/>
                  </a:solidFill>
                  <a:latin typeface="Prompt" panose="00000500000000000000" pitchFamily="2" charset="-34"/>
                  <a:cs typeface="Prompt" panose="00000500000000000000" pitchFamily="2" charset="-34"/>
                </a:rPr>
                <a:t>ระยอง</a:t>
              </a:r>
              <a:endParaRPr lang="th-TH" sz="1600" b="1" dirty="0">
                <a:solidFill>
                  <a:schemeClr val="tx2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098117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683F16-EB94-DFC2-4A20-68B42803FD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: มุมมน 2">
            <a:extLst>
              <a:ext uri="{FF2B5EF4-FFF2-40B4-BE49-F238E27FC236}">
                <a16:creationId xmlns:a16="http://schemas.microsoft.com/office/drawing/2014/main" id="{810B0CD2-9DE4-B176-8EBF-47798DF090BF}"/>
              </a:ext>
            </a:extLst>
          </p:cNvPr>
          <p:cNvSpPr/>
          <p:nvPr/>
        </p:nvSpPr>
        <p:spPr>
          <a:xfrm>
            <a:off x="0" y="544750"/>
            <a:ext cx="12192000" cy="788677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40261976-9830-2CCB-B400-F72F0674DCFC}"/>
              </a:ext>
            </a:extLst>
          </p:cNvPr>
          <p:cNvSpPr txBox="1"/>
          <p:nvPr/>
        </p:nvSpPr>
        <p:spPr>
          <a:xfrm>
            <a:off x="734873" y="544750"/>
            <a:ext cx="10463841" cy="7886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3600" b="1" dirty="0">
                <a:latin typeface="Prompt" panose="00000500000000000000" pitchFamily="2" charset="-34"/>
                <a:cs typeface="Prompt" panose="00000500000000000000" pitchFamily="2" charset="-34"/>
              </a:rPr>
              <a:t>การจัดซื้อจัดจ้างและการบริหารพัสดุภาครัฐ</a:t>
            </a:r>
          </a:p>
        </p:txBody>
      </p:sp>
      <p:graphicFrame>
        <p:nvGraphicFramePr>
          <p:cNvPr id="6" name="ไดอะแกรม 5">
            <a:extLst>
              <a:ext uri="{FF2B5EF4-FFF2-40B4-BE49-F238E27FC236}">
                <a16:creationId xmlns:a16="http://schemas.microsoft.com/office/drawing/2014/main" id="{D322D17C-9EA9-F009-98AA-2A0060B9684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61071890"/>
              </p:ext>
            </p:extLst>
          </p:nvPr>
        </p:nvGraphicFramePr>
        <p:xfrm>
          <a:off x="1179457" y="2428974"/>
          <a:ext cx="10196902" cy="42884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กราฟิก 7" descr="รถบัส ด้วยสีเติมแบบทึบ">
            <a:extLst>
              <a:ext uri="{FF2B5EF4-FFF2-40B4-BE49-F238E27FC236}">
                <a16:creationId xmlns:a16="http://schemas.microsoft.com/office/drawing/2014/main" id="{FFF2D490-8380-6DEE-72DF-FC6F23DF1F0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780694" y="1951266"/>
            <a:ext cx="1208362" cy="1208362"/>
          </a:xfrm>
          <a:prstGeom prst="rect">
            <a:avLst/>
          </a:prstGeom>
        </p:spPr>
      </p:pic>
      <p:pic>
        <p:nvPicPr>
          <p:cNvPr id="10" name="กราฟิก 9" descr="เมือง ด้วยสีเติมแบบทึบ">
            <a:extLst>
              <a:ext uri="{FF2B5EF4-FFF2-40B4-BE49-F238E27FC236}">
                <a16:creationId xmlns:a16="http://schemas.microsoft.com/office/drawing/2014/main" id="{1F0A2303-8D42-635A-BD02-B3C53B73EB4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070339" y="1713813"/>
            <a:ext cx="1430322" cy="1430322"/>
          </a:xfrm>
          <a:prstGeom prst="rect">
            <a:avLst/>
          </a:prstGeom>
        </p:spPr>
      </p:pic>
      <p:pic>
        <p:nvPicPr>
          <p:cNvPr id="14" name="กราฟิก 13" descr="คอมพิวเตอร์ ด้วยสีเติมแบบทึบ">
            <a:extLst>
              <a:ext uri="{FF2B5EF4-FFF2-40B4-BE49-F238E27FC236}">
                <a16:creationId xmlns:a16="http://schemas.microsoft.com/office/drawing/2014/main" id="{43A7FF38-2730-C335-983F-07FA1898EBF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291043" y="1951266"/>
            <a:ext cx="1100499" cy="1100499"/>
          </a:xfrm>
          <a:prstGeom prst="rect">
            <a:avLst/>
          </a:prstGeom>
        </p:spPr>
      </p:pic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6DF04264-5FD2-FB37-9D1A-E92FF0F3CD5E}"/>
              </a:ext>
            </a:extLst>
          </p:cNvPr>
          <p:cNvSpPr txBox="1"/>
          <p:nvPr/>
        </p:nvSpPr>
        <p:spPr>
          <a:xfrm>
            <a:off x="912518" y="594968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20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</p:spTree>
    <p:extLst>
      <p:ext uri="{BB962C8B-B14F-4D97-AF65-F5344CB8AC3E}">
        <p14:creationId xmlns:p14="http://schemas.microsoft.com/office/powerpoint/2010/main" val="3194394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: มุมมน 1">
            <a:extLst>
              <a:ext uri="{FF2B5EF4-FFF2-40B4-BE49-F238E27FC236}">
                <a16:creationId xmlns:a16="http://schemas.microsoft.com/office/drawing/2014/main" id="{B02B8C7A-1584-E49D-5E94-0FAD7D13FCE9}"/>
              </a:ext>
            </a:extLst>
          </p:cNvPr>
          <p:cNvSpPr/>
          <p:nvPr/>
        </p:nvSpPr>
        <p:spPr>
          <a:xfrm>
            <a:off x="2329132" y="263290"/>
            <a:ext cx="7323824" cy="1173607"/>
          </a:xfrm>
          <a:prstGeom prst="roundRect">
            <a:avLst>
              <a:gd name="adj" fmla="val 29419"/>
            </a:avLst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9" name="สี่เหลี่ยมผืนผ้า: มุมมน 18">
            <a:extLst>
              <a:ext uri="{FF2B5EF4-FFF2-40B4-BE49-F238E27FC236}">
                <a16:creationId xmlns:a16="http://schemas.microsoft.com/office/drawing/2014/main" id="{93FCCAE0-27F2-3A8A-6B5D-E638BE6C7E70}"/>
              </a:ext>
            </a:extLst>
          </p:cNvPr>
          <p:cNvSpPr/>
          <p:nvPr/>
        </p:nvSpPr>
        <p:spPr>
          <a:xfrm>
            <a:off x="8685303" y="2119573"/>
            <a:ext cx="3273646" cy="1046846"/>
          </a:xfrm>
          <a:prstGeom prst="round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สี่เหลี่ยมผืนผ้า: มุมมน 19">
            <a:extLst>
              <a:ext uri="{FF2B5EF4-FFF2-40B4-BE49-F238E27FC236}">
                <a16:creationId xmlns:a16="http://schemas.microsoft.com/office/drawing/2014/main" id="{40586193-CC40-4150-03A1-A73B477CA116}"/>
              </a:ext>
            </a:extLst>
          </p:cNvPr>
          <p:cNvSpPr/>
          <p:nvPr/>
        </p:nvSpPr>
        <p:spPr>
          <a:xfrm>
            <a:off x="8963478" y="3527104"/>
            <a:ext cx="2372811" cy="707886"/>
          </a:xfrm>
          <a:prstGeom prst="roundRect">
            <a:avLst>
              <a:gd name="adj" fmla="val 0"/>
            </a:avLst>
          </a:prstGeom>
          <a:solidFill>
            <a:srgbClr val="FF0000">
              <a:alpha val="50000"/>
            </a:srgbClr>
          </a:solidFill>
          <a:ln w="38100">
            <a:solidFill>
              <a:srgbClr val="FF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สี่เหลี่ยมผืนผ้า: มุมมน 20">
            <a:extLst>
              <a:ext uri="{FF2B5EF4-FFF2-40B4-BE49-F238E27FC236}">
                <a16:creationId xmlns:a16="http://schemas.microsoft.com/office/drawing/2014/main" id="{016920DE-6F5B-FA87-E0AE-2140BFAB6431}"/>
              </a:ext>
            </a:extLst>
          </p:cNvPr>
          <p:cNvSpPr/>
          <p:nvPr/>
        </p:nvSpPr>
        <p:spPr>
          <a:xfrm>
            <a:off x="8703820" y="4574515"/>
            <a:ext cx="3273646" cy="1046846"/>
          </a:xfrm>
          <a:prstGeom prst="round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สี่เหลี่ยมผืนผ้า: มุมมน 17">
            <a:extLst>
              <a:ext uri="{FF2B5EF4-FFF2-40B4-BE49-F238E27FC236}">
                <a16:creationId xmlns:a16="http://schemas.microsoft.com/office/drawing/2014/main" id="{25BB8DBE-F941-2102-0BEE-A3702DB47475}"/>
              </a:ext>
            </a:extLst>
          </p:cNvPr>
          <p:cNvSpPr/>
          <p:nvPr/>
        </p:nvSpPr>
        <p:spPr>
          <a:xfrm>
            <a:off x="4291881" y="4935283"/>
            <a:ext cx="3882090" cy="1205349"/>
          </a:xfrm>
          <a:prstGeom prst="round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สี่เหลี่ยมผืนผ้า: มุมมน 15">
            <a:extLst>
              <a:ext uri="{FF2B5EF4-FFF2-40B4-BE49-F238E27FC236}">
                <a16:creationId xmlns:a16="http://schemas.microsoft.com/office/drawing/2014/main" id="{580C18DF-21F0-499C-20DA-8D354DEB4D38}"/>
              </a:ext>
            </a:extLst>
          </p:cNvPr>
          <p:cNvSpPr/>
          <p:nvPr/>
        </p:nvSpPr>
        <p:spPr>
          <a:xfrm>
            <a:off x="4291881" y="1687555"/>
            <a:ext cx="3882090" cy="1107996"/>
          </a:xfrm>
          <a:prstGeom prst="round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สี่เหลี่ยมผืนผ้า: มุมมน 13">
            <a:extLst>
              <a:ext uri="{FF2B5EF4-FFF2-40B4-BE49-F238E27FC236}">
                <a16:creationId xmlns:a16="http://schemas.microsoft.com/office/drawing/2014/main" id="{0D49486C-E85B-DE52-3CED-31C9AB22769D}"/>
              </a:ext>
            </a:extLst>
          </p:cNvPr>
          <p:cNvSpPr/>
          <p:nvPr/>
        </p:nvSpPr>
        <p:spPr>
          <a:xfrm>
            <a:off x="172658" y="2672211"/>
            <a:ext cx="3486443" cy="2184461"/>
          </a:xfrm>
          <a:prstGeom prst="round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CB71F59C-89A5-868F-68B0-35CAA07E1B3D}"/>
              </a:ext>
            </a:extLst>
          </p:cNvPr>
          <p:cNvSpPr txBox="1"/>
          <p:nvPr/>
        </p:nvSpPr>
        <p:spPr>
          <a:xfrm>
            <a:off x="1351472" y="364455"/>
            <a:ext cx="9489056" cy="9900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th-TH" b="1" dirty="0">
                <a:latin typeface="Prompt" panose="00000500000000000000" pitchFamily="2" charset="-34"/>
                <a:cs typeface="Prompt" panose="00000500000000000000" pitchFamily="2" charset="-34"/>
              </a:rPr>
              <a:t>โครงสร้างกฎหมายและแนวทางปฏิบัติกับ</a:t>
            </a:r>
          </a:p>
          <a:p>
            <a:pPr algn="ctr">
              <a:lnSpc>
                <a:spcPts val="3500"/>
              </a:lnSpc>
            </a:pPr>
            <a:r>
              <a:rPr lang="th-TH" b="1" dirty="0">
                <a:latin typeface="Prompt" panose="00000500000000000000" pitchFamily="2" charset="-34"/>
                <a:cs typeface="Prompt" panose="00000500000000000000" pitchFamily="2" charset="-34"/>
              </a:rPr>
              <a:t>การจัดซื้อจัดจ้างและการบริหารพัสดุภาครัฐ</a:t>
            </a: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9744C2B6-8F26-C27E-0A05-57F15AF37658}"/>
              </a:ext>
            </a:extLst>
          </p:cNvPr>
          <p:cNvSpPr txBox="1"/>
          <p:nvPr/>
        </p:nvSpPr>
        <p:spPr>
          <a:xfrm>
            <a:off x="172658" y="3058206"/>
            <a:ext cx="351692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พระราชบัญญัติการจัดซื้อ</a:t>
            </a:r>
          </a:p>
          <a:p>
            <a:pPr algn="ctr"/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จัดจ้างและการบริหารพัสดุภาครัฐ พ.ศ. 2560 </a:t>
            </a:r>
          </a:p>
          <a:p>
            <a:pPr algn="ctr"/>
            <a:r>
              <a:rPr lang="th-TH" sz="20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(15 หมวด 132 มาตรา)</a:t>
            </a: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B6742E21-AC56-F0BB-3A55-C51AF0B3C6E8}"/>
              </a:ext>
            </a:extLst>
          </p:cNvPr>
          <p:cNvSpPr txBox="1"/>
          <p:nvPr/>
        </p:nvSpPr>
        <p:spPr>
          <a:xfrm>
            <a:off x="4460663" y="1901760"/>
            <a:ext cx="35418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กฎกระทรวง</a:t>
            </a:r>
          </a:p>
          <a:p>
            <a:pPr algn="ctr"/>
            <a:r>
              <a:rPr lang="th-TH" sz="16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ซึ่งออกตามความในพระราชบัญญัติ</a:t>
            </a:r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140311E2-A696-0F70-3095-4231A7E9BA33}"/>
              </a:ext>
            </a:extLst>
          </p:cNvPr>
          <p:cNvSpPr txBox="1"/>
          <p:nvPr/>
        </p:nvSpPr>
        <p:spPr>
          <a:xfrm>
            <a:off x="4432329" y="5184014"/>
            <a:ext cx="36862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ประกาศ</a:t>
            </a:r>
          </a:p>
          <a:p>
            <a:pPr algn="ctr"/>
            <a:r>
              <a:rPr lang="th-TH" sz="16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ซึ่งออกตามความในพระราชบัญญัติ</a:t>
            </a: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45D9457D-F4A0-10CE-B782-6D933990DB9D}"/>
              </a:ext>
            </a:extLst>
          </p:cNvPr>
          <p:cNvSpPr txBox="1"/>
          <p:nvPr/>
        </p:nvSpPr>
        <p:spPr>
          <a:xfrm>
            <a:off x="8766011" y="2319830"/>
            <a:ext cx="31372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หนังสือเวียน</a:t>
            </a:r>
            <a:b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6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(กนบ./กวจ./กรท./กอร./คปท.)</a:t>
            </a:r>
            <a:endParaRPr lang="th-TH" sz="2000" dirty="0">
              <a:solidFill>
                <a:srgbClr val="C0000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F7483896-BD12-FBB7-3D57-707E3E1422B9}"/>
              </a:ext>
            </a:extLst>
          </p:cNvPr>
          <p:cNvSpPr txBox="1"/>
          <p:nvPr/>
        </p:nvSpPr>
        <p:spPr>
          <a:xfrm>
            <a:off x="8361179" y="3700807"/>
            <a:ext cx="34864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ยกเว้น / ผ่อนผัน</a:t>
            </a:r>
          </a:p>
        </p:txBody>
      </p:sp>
      <p:sp>
        <p:nvSpPr>
          <p:cNvPr id="13" name="กล่องข้อความ 12">
            <a:extLst>
              <a:ext uri="{FF2B5EF4-FFF2-40B4-BE49-F238E27FC236}">
                <a16:creationId xmlns:a16="http://schemas.microsoft.com/office/drawing/2014/main" id="{673DD9F2-7D33-37D5-04A5-FCD6FBA2F14A}"/>
              </a:ext>
            </a:extLst>
          </p:cNvPr>
          <p:cNvSpPr txBox="1"/>
          <p:nvPr/>
        </p:nvSpPr>
        <p:spPr>
          <a:xfrm>
            <a:off x="8815147" y="4774772"/>
            <a:ext cx="30881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หนังสือตอบข้อหารือ</a:t>
            </a:r>
            <a:b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6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(กนบ./กวจ./กรท./กอร./คปท.)</a:t>
            </a:r>
            <a:endParaRPr lang="th-TH" sz="2000" dirty="0">
              <a:solidFill>
                <a:srgbClr val="C0000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cxnSp>
        <p:nvCxnSpPr>
          <p:cNvPr id="27" name="ตัวเชื่อมต่อตรง 26">
            <a:extLst>
              <a:ext uri="{FF2B5EF4-FFF2-40B4-BE49-F238E27FC236}">
                <a16:creationId xmlns:a16="http://schemas.microsoft.com/office/drawing/2014/main" id="{0FF14BAF-6CD2-4C92-95BE-8F6B147D10CB}"/>
              </a:ext>
            </a:extLst>
          </p:cNvPr>
          <p:cNvCxnSpPr>
            <a:cxnSpLocks/>
          </p:cNvCxnSpPr>
          <p:nvPr/>
        </p:nvCxnSpPr>
        <p:spPr>
          <a:xfrm>
            <a:off x="3981690" y="2119573"/>
            <a:ext cx="0" cy="3496887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ตัวเชื่อมต่อตรง 27">
            <a:extLst>
              <a:ext uri="{FF2B5EF4-FFF2-40B4-BE49-F238E27FC236}">
                <a16:creationId xmlns:a16="http://schemas.microsoft.com/office/drawing/2014/main" id="{B75F9FCD-9D66-A44B-DCAB-C6B52EC9FAB1}"/>
              </a:ext>
            </a:extLst>
          </p:cNvPr>
          <p:cNvCxnSpPr>
            <a:cxnSpLocks/>
          </p:cNvCxnSpPr>
          <p:nvPr/>
        </p:nvCxnSpPr>
        <p:spPr>
          <a:xfrm flipH="1">
            <a:off x="3981691" y="2157636"/>
            <a:ext cx="349169" cy="0"/>
          </a:xfrm>
          <a:prstGeom prst="line">
            <a:avLst/>
          </a:prstGeom>
          <a:ln w="762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0" name="ตัวเชื่อมต่อตรง 29">
            <a:extLst>
              <a:ext uri="{FF2B5EF4-FFF2-40B4-BE49-F238E27FC236}">
                <a16:creationId xmlns:a16="http://schemas.microsoft.com/office/drawing/2014/main" id="{4611573F-9E8A-1BFD-6475-50B2BDA5C2DD}"/>
              </a:ext>
            </a:extLst>
          </p:cNvPr>
          <p:cNvCxnSpPr>
            <a:cxnSpLocks/>
          </p:cNvCxnSpPr>
          <p:nvPr/>
        </p:nvCxnSpPr>
        <p:spPr>
          <a:xfrm flipH="1">
            <a:off x="3981690" y="5581956"/>
            <a:ext cx="349169" cy="0"/>
          </a:xfrm>
          <a:prstGeom prst="line">
            <a:avLst/>
          </a:prstGeom>
          <a:ln w="762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ลูกศรเชื่อมต่อแบบตรง 31">
            <a:extLst>
              <a:ext uri="{FF2B5EF4-FFF2-40B4-BE49-F238E27FC236}">
                <a16:creationId xmlns:a16="http://schemas.microsoft.com/office/drawing/2014/main" id="{949F83C5-9766-1126-D7FA-1ED89EDE1E6D}"/>
              </a:ext>
            </a:extLst>
          </p:cNvPr>
          <p:cNvCxnSpPr>
            <a:cxnSpLocks/>
            <a:stCxn id="7" idx="3"/>
          </p:cNvCxnSpPr>
          <p:nvPr/>
        </p:nvCxnSpPr>
        <p:spPr>
          <a:xfrm>
            <a:off x="3689582" y="3781481"/>
            <a:ext cx="602299" cy="0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3" name="ตัวเชื่อมต่อตรง 32">
            <a:extLst>
              <a:ext uri="{FF2B5EF4-FFF2-40B4-BE49-F238E27FC236}">
                <a16:creationId xmlns:a16="http://schemas.microsoft.com/office/drawing/2014/main" id="{1125DEF0-89DF-7B78-8AB2-A1C68D194E25}"/>
              </a:ext>
            </a:extLst>
          </p:cNvPr>
          <p:cNvCxnSpPr>
            <a:cxnSpLocks/>
          </p:cNvCxnSpPr>
          <p:nvPr/>
        </p:nvCxnSpPr>
        <p:spPr>
          <a:xfrm flipH="1">
            <a:off x="8361178" y="2642996"/>
            <a:ext cx="1" cy="2454942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ตัวเชื่อมต่อตรง 33">
            <a:extLst>
              <a:ext uri="{FF2B5EF4-FFF2-40B4-BE49-F238E27FC236}">
                <a16:creationId xmlns:a16="http://schemas.microsoft.com/office/drawing/2014/main" id="{9AA9816B-2B1E-5F44-EDCD-6B6A924CF576}"/>
              </a:ext>
            </a:extLst>
          </p:cNvPr>
          <p:cNvCxnSpPr>
            <a:cxnSpLocks/>
          </p:cNvCxnSpPr>
          <p:nvPr/>
        </p:nvCxnSpPr>
        <p:spPr>
          <a:xfrm flipH="1">
            <a:off x="8361179" y="2672211"/>
            <a:ext cx="349169" cy="0"/>
          </a:xfrm>
          <a:prstGeom prst="line">
            <a:avLst/>
          </a:prstGeom>
          <a:ln w="762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ตัวเชื่อมต่อตรง 34">
            <a:extLst>
              <a:ext uri="{FF2B5EF4-FFF2-40B4-BE49-F238E27FC236}">
                <a16:creationId xmlns:a16="http://schemas.microsoft.com/office/drawing/2014/main" id="{CB126389-D4C5-5CD7-F53D-BB77CD48566C}"/>
              </a:ext>
            </a:extLst>
          </p:cNvPr>
          <p:cNvCxnSpPr>
            <a:cxnSpLocks/>
          </p:cNvCxnSpPr>
          <p:nvPr/>
        </p:nvCxnSpPr>
        <p:spPr>
          <a:xfrm flipH="1">
            <a:off x="8361178" y="5054808"/>
            <a:ext cx="349169" cy="0"/>
          </a:xfrm>
          <a:prstGeom prst="line">
            <a:avLst/>
          </a:prstGeom>
          <a:ln w="76200">
            <a:solidFill>
              <a:schemeClr val="tx1"/>
            </a:solidFill>
            <a:headEnd type="triangl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ลูกศรเชื่อมต่อแบบตรง 36">
            <a:extLst>
              <a:ext uri="{FF2B5EF4-FFF2-40B4-BE49-F238E27FC236}">
                <a16:creationId xmlns:a16="http://schemas.microsoft.com/office/drawing/2014/main" id="{FFAE2ED4-9945-790E-7556-25ADF7157D02}"/>
              </a:ext>
            </a:extLst>
          </p:cNvPr>
          <p:cNvCxnSpPr>
            <a:cxnSpLocks/>
          </p:cNvCxnSpPr>
          <p:nvPr/>
        </p:nvCxnSpPr>
        <p:spPr>
          <a:xfrm>
            <a:off x="8141813" y="3844212"/>
            <a:ext cx="219365" cy="0"/>
          </a:xfrm>
          <a:prstGeom prst="straightConnector1">
            <a:avLst/>
          </a:prstGeom>
          <a:ln w="7620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7" name="สี่เหลี่ยมผืนผ้า: มุมมน 16">
            <a:extLst>
              <a:ext uri="{FF2B5EF4-FFF2-40B4-BE49-F238E27FC236}">
                <a16:creationId xmlns:a16="http://schemas.microsoft.com/office/drawing/2014/main" id="{5D0D64F7-B512-C73D-C585-CEA342FEE462}"/>
              </a:ext>
            </a:extLst>
          </p:cNvPr>
          <p:cNvSpPr/>
          <p:nvPr/>
        </p:nvSpPr>
        <p:spPr>
          <a:xfrm>
            <a:off x="4291881" y="3156937"/>
            <a:ext cx="3882090" cy="1397795"/>
          </a:xfrm>
          <a:prstGeom prst="round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93A382BF-15BA-505E-2C35-DA175945CEEB}"/>
              </a:ext>
            </a:extLst>
          </p:cNvPr>
          <p:cNvSpPr txBox="1"/>
          <p:nvPr/>
        </p:nvSpPr>
        <p:spPr>
          <a:xfrm>
            <a:off x="4412659" y="3373215"/>
            <a:ext cx="35898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ระเบียบฯ การจัดซื้อจัดจ้างและการบริหารพัสดุภาครัฐ พ.ศ. 2560 </a:t>
            </a:r>
            <a:r>
              <a:rPr lang="th-TH" sz="18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(10 หมวด 223 ข้อ)</a:t>
            </a:r>
            <a:endParaRPr lang="th-TH" sz="2000" dirty="0">
              <a:solidFill>
                <a:srgbClr val="0070C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0E91EE46-D8DA-37C1-A9B5-BE17350703AC}"/>
              </a:ext>
            </a:extLst>
          </p:cNvPr>
          <p:cNvSpPr txBox="1"/>
          <p:nvPr/>
        </p:nvSpPr>
        <p:spPr>
          <a:xfrm>
            <a:off x="912518" y="594968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20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</p:spTree>
    <p:extLst>
      <p:ext uri="{BB962C8B-B14F-4D97-AF65-F5344CB8AC3E}">
        <p14:creationId xmlns:p14="http://schemas.microsoft.com/office/powerpoint/2010/main" val="2142861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สี่เหลี่ยมผืนผ้า: มุมมน 18">
            <a:extLst>
              <a:ext uri="{FF2B5EF4-FFF2-40B4-BE49-F238E27FC236}">
                <a16:creationId xmlns:a16="http://schemas.microsoft.com/office/drawing/2014/main" id="{9591FEE3-6CF7-D5AC-0B4D-16F76E973A13}"/>
              </a:ext>
            </a:extLst>
          </p:cNvPr>
          <p:cNvSpPr/>
          <p:nvPr/>
        </p:nvSpPr>
        <p:spPr>
          <a:xfrm>
            <a:off x="0" y="0"/>
            <a:ext cx="12192000" cy="612201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6" name="สี่เหลี่ยมผืนผ้า: มุมมน 15">
            <a:extLst>
              <a:ext uri="{FF2B5EF4-FFF2-40B4-BE49-F238E27FC236}">
                <a16:creationId xmlns:a16="http://schemas.microsoft.com/office/drawing/2014/main" id="{199272BA-A32D-C272-E9FC-5D02AE9E76F0}"/>
              </a:ext>
            </a:extLst>
          </p:cNvPr>
          <p:cNvSpPr/>
          <p:nvPr/>
        </p:nvSpPr>
        <p:spPr>
          <a:xfrm>
            <a:off x="382894" y="4925484"/>
            <a:ext cx="11239762" cy="1672104"/>
          </a:xfrm>
          <a:prstGeom prst="roundRect">
            <a:avLst>
              <a:gd name="adj" fmla="val 20624"/>
            </a:avLst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5" name="สี่เหลี่ยมผืนผ้า: มุมมน 14">
            <a:extLst>
              <a:ext uri="{FF2B5EF4-FFF2-40B4-BE49-F238E27FC236}">
                <a16:creationId xmlns:a16="http://schemas.microsoft.com/office/drawing/2014/main" id="{CB80DA7B-7A97-A8EE-C382-7AF07BF49F25}"/>
              </a:ext>
            </a:extLst>
          </p:cNvPr>
          <p:cNvSpPr/>
          <p:nvPr/>
        </p:nvSpPr>
        <p:spPr>
          <a:xfrm>
            <a:off x="382894" y="1420844"/>
            <a:ext cx="11239762" cy="2999066"/>
          </a:xfrm>
          <a:prstGeom prst="roundRect">
            <a:avLst>
              <a:gd name="adj" fmla="val 7796"/>
            </a:avLst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17EB0AD4-88C9-3CD5-C323-894E81C297FD}"/>
              </a:ext>
            </a:extLst>
          </p:cNvPr>
          <p:cNvSpPr txBox="1"/>
          <p:nvPr/>
        </p:nvSpPr>
        <p:spPr>
          <a:xfrm>
            <a:off x="569342" y="1475514"/>
            <a:ext cx="10972800" cy="33034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800"/>
              </a:lnSpc>
            </a:pPr>
            <a:r>
              <a:rPr lang="th-TH" sz="1800" dirty="0">
                <a:latin typeface="Prompt" panose="00000500000000000000" pitchFamily="2" charset="-34"/>
                <a:cs typeface="Prompt" panose="00000500000000000000" pitchFamily="2" charset="-34"/>
              </a:rPr>
              <a:t>	ผู้ใดเป็นเจ้าหน้าที่หรือเป็นผู้มีอำนาจหน้าที่ในการดำเนินการเกี่ยวกับการจัดซื้อ จัดจ้างหรือการบริหารพัสดุ </a:t>
            </a:r>
            <a:r>
              <a:rPr lang="th-TH" sz="1800" b="1" dirty="0">
                <a:latin typeface="Prompt" panose="00000500000000000000" pitchFamily="2" charset="-34"/>
                <a:cs typeface="Prompt" panose="00000500000000000000" pitchFamily="2" charset="-34"/>
              </a:rPr>
              <a:t>ปฏิบัติหรือละเว้นการปฏิบัติหน้าที่</a:t>
            </a:r>
            <a:r>
              <a:rPr lang="th-TH" sz="1800" dirty="0">
                <a:latin typeface="Prompt" panose="00000500000000000000" pitchFamily="2" charset="-34"/>
                <a:cs typeface="Prompt" panose="00000500000000000000" pitchFamily="2" charset="-34"/>
              </a:rPr>
              <a:t>ในการจัดซื้อจัดจ้างหรือการบริหารพัสดุ ตามพระราชบัญญัตินี้ กฎกระทรวง </a:t>
            </a:r>
            <a:br>
              <a:rPr lang="th-TH" sz="18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800" dirty="0">
                <a:latin typeface="Prompt" panose="00000500000000000000" pitchFamily="2" charset="-34"/>
                <a:cs typeface="Prompt" panose="00000500000000000000" pitchFamily="2" charset="-34"/>
              </a:rPr>
              <a:t>ระเบียบ หรือประกาศที่ออกตามความในพระราชบัญญัตินี้</a:t>
            </a:r>
            <a:r>
              <a:rPr lang="th-TH" sz="18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โดยม</a:t>
            </a:r>
            <a:r>
              <a:rPr lang="th-TH" sz="1800" b="1" dirty="0" err="1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ิช</a:t>
            </a:r>
            <a:r>
              <a:rPr lang="th-TH" sz="18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อบ </a:t>
            </a:r>
            <a:r>
              <a:rPr lang="th-TH" sz="1800" dirty="0">
                <a:latin typeface="Prompt" panose="00000500000000000000" pitchFamily="2" charset="-34"/>
                <a:cs typeface="Prompt" panose="00000500000000000000" pitchFamily="2" charset="-34"/>
              </a:rPr>
              <a:t>เพื่อให้</a:t>
            </a:r>
            <a:r>
              <a:rPr lang="th-TH" sz="1800" b="1" dirty="0">
                <a:latin typeface="Prompt" panose="00000500000000000000" pitchFamily="2" charset="-34"/>
                <a:cs typeface="Prompt" panose="00000500000000000000" pitchFamily="2" charset="-34"/>
              </a:rPr>
              <a:t>เกิดความเสียหายแก่ผู้หนึ่งผู้ใด</a:t>
            </a:r>
            <a:r>
              <a:rPr lang="th-TH" sz="1800" dirty="0">
                <a:latin typeface="Prompt" panose="00000500000000000000" pitchFamily="2" charset="-34"/>
                <a:cs typeface="Prompt" panose="00000500000000000000" pitchFamily="2" charset="-34"/>
              </a:rPr>
              <a:t> หรือ</a:t>
            </a:r>
            <a:br>
              <a:rPr lang="th-TH" sz="18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800" b="1" dirty="0">
                <a:latin typeface="Prompt" panose="00000500000000000000" pitchFamily="2" charset="-34"/>
                <a:cs typeface="Prompt" panose="00000500000000000000" pitchFamily="2" charset="-34"/>
              </a:rPr>
              <a:t>ปฏิบัติหรือละเว้นการปฏิบัติหน้าที่ในการจัดซื้อจัดจ้าง หรือการบริหารพัสดุ </a:t>
            </a:r>
            <a:r>
              <a:rPr lang="th-TH" sz="1800" dirty="0">
                <a:latin typeface="Prompt" panose="00000500000000000000" pitchFamily="2" charset="-34"/>
                <a:cs typeface="Prompt" panose="00000500000000000000" pitchFamily="2" charset="-34"/>
              </a:rPr>
              <a:t>ตามพระราชบัญญัตินี้ กฎกระทรวง ระเบียบ หรือประกาศที่ออกตามความในพระราชบัญญัตินี้ </a:t>
            </a:r>
            <a:r>
              <a:rPr lang="th-TH" sz="1800" b="1" dirty="0">
                <a:latin typeface="Prompt" panose="00000500000000000000" pitchFamily="2" charset="-34"/>
                <a:cs typeface="Prompt" panose="00000500000000000000" pitchFamily="2" charset="-34"/>
              </a:rPr>
              <a:t>โดยทุจริต </a:t>
            </a:r>
            <a:r>
              <a:rPr lang="th-TH" sz="1800" dirty="0">
                <a:latin typeface="Prompt" panose="00000500000000000000" pitchFamily="2" charset="-34"/>
                <a:cs typeface="Prompt" panose="00000500000000000000" pitchFamily="2" charset="-34"/>
              </a:rPr>
              <a:t>ต้อง</a:t>
            </a:r>
            <a:r>
              <a:rPr lang="th-TH" sz="18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ระวางโทษจําคุกตั้งแต่หนึ่งปีถึงสิบปี </a:t>
            </a:r>
            <a:br>
              <a:rPr lang="th-TH" sz="18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8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หรือปรับตั้งแต่สองหมื่นบาทถึงสองแสนบาท หรือทั้งจำทั้งปรับ </a:t>
            </a:r>
          </a:p>
          <a:p>
            <a:pPr>
              <a:lnSpc>
                <a:spcPts val="2800"/>
              </a:lnSpc>
            </a:pPr>
            <a:r>
              <a:rPr lang="th-TH" sz="18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	</a:t>
            </a:r>
            <a:r>
              <a:rPr lang="th-TH" sz="1800" b="1" dirty="0">
                <a:latin typeface="Prompt" panose="00000500000000000000" pitchFamily="2" charset="-34"/>
                <a:cs typeface="Prompt" panose="00000500000000000000" pitchFamily="2" charset="-34"/>
              </a:rPr>
              <a:t>ผู้ใดเป็น</a:t>
            </a:r>
            <a:r>
              <a:rPr lang="th-TH" sz="18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ผู้ใช้หรือผู้สนับสนุน</a:t>
            </a:r>
            <a:r>
              <a:rPr lang="th-TH" sz="1800" b="1" dirty="0">
                <a:latin typeface="Prompt" panose="00000500000000000000" pitchFamily="2" charset="-34"/>
                <a:cs typeface="Prompt" panose="00000500000000000000" pitchFamily="2" charset="-34"/>
              </a:rPr>
              <a:t>ในการกระทำความผิด</a:t>
            </a:r>
            <a:r>
              <a:rPr lang="th-TH" sz="1800" dirty="0">
                <a:latin typeface="Prompt" panose="00000500000000000000" pitchFamily="2" charset="-34"/>
                <a:cs typeface="Prompt" panose="00000500000000000000" pitchFamily="2" charset="-34"/>
              </a:rPr>
              <a:t>ตามวรรคหนึ่ง ผู้นั้นต้องระวางโทษตามที่ กำหนดไว้สำหรับความผิดตามวรรคหนึ่ง </a:t>
            </a:r>
          </a:p>
          <a:p>
            <a:pPr>
              <a:lnSpc>
                <a:spcPts val="2800"/>
              </a:lnSpc>
            </a:pPr>
            <a:r>
              <a:rPr lang="th-TH" sz="1800" dirty="0">
                <a:latin typeface="Prompt" panose="00000500000000000000" pitchFamily="2" charset="-34"/>
                <a:cs typeface="Prompt" panose="00000500000000000000" pitchFamily="2" charset="-34"/>
              </a:rPr>
              <a:t>	</a:t>
            </a: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0B6CA588-CD81-EC34-6631-EC776A89D038}"/>
              </a:ext>
            </a:extLst>
          </p:cNvPr>
          <p:cNvSpPr txBox="1"/>
          <p:nvPr/>
        </p:nvSpPr>
        <p:spPr>
          <a:xfrm>
            <a:off x="3048719" y="645982"/>
            <a:ext cx="6094562" cy="4405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th-TH" sz="24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หมวด 15 บทกำหนดโทษ </a:t>
            </a: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ACF8A4E8-6391-AC80-E63F-C3CDD84CBCE0}"/>
              </a:ext>
            </a:extLst>
          </p:cNvPr>
          <p:cNvSpPr txBox="1"/>
          <p:nvPr/>
        </p:nvSpPr>
        <p:spPr>
          <a:xfrm>
            <a:off x="649855" y="1074107"/>
            <a:ext cx="2812435" cy="4405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มาตรา 120</a:t>
            </a: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AFDCF290-65BB-86FD-3914-2F9EC7F8CC17}"/>
              </a:ext>
            </a:extLst>
          </p:cNvPr>
          <p:cNvSpPr txBox="1"/>
          <p:nvPr/>
        </p:nvSpPr>
        <p:spPr>
          <a:xfrm>
            <a:off x="569343" y="4954915"/>
            <a:ext cx="10972799" cy="15286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800"/>
              </a:lnSpc>
            </a:pP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	</a:t>
            </a:r>
            <a:r>
              <a:rPr lang="th-TH" sz="1800" dirty="0">
                <a:latin typeface="Prompt" panose="00000500000000000000" pitchFamily="2" charset="-34"/>
                <a:cs typeface="Prompt" panose="00000500000000000000" pitchFamily="2" charset="-34"/>
              </a:rPr>
              <a:t>ผู้ใด</a:t>
            </a:r>
            <a:r>
              <a:rPr lang="th-TH" sz="1800" b="1" dirty="0">
                <a:latin typeface="Prompt" panose="00000500000000000000" pitchFamily="2" charset="-34"/>
                <a:cs typeface="Prompt" panose="00000500000000000000" pitchFamily="2" charset="-34"/>
              </a:rPr>
              <a:t>ไม่ปฏิบัติตามคำสั่ง</a:t>
            </a:r>
            <a:r>
              <a:rPr lang="th-TH" sz="1800" dirty="0">
                <a:latin typeface="Prompt" panose="00000500000000000000" pitchFamily="2" charset="-34"/>
                <a:cs typeface="Prompt" panose="00000500000000000000" pitchFamily="2" charset="-34"/>
              </a:rPr>
              <a:t>ของ</a:t>
            </a:r>
            <a:r>
              <a:rPr lang="th-TH" sz="1800" b="1" dirty="0">
                <a:latin typeface="Prompt" panose="00000500000000000000" pitchFamily="2" charset="-34"/>
                <a:cs typeface="Prompt" panose="00000500000000000000" pitchFamily="2" charset="-34"/>
              </a:rPr>
              <a:t>คณะกรรมการวินิจฉัย</a:t>
            </a:r>
            <a:r>
              <a:rPr lang="th-TH" sz="18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ตามมาตรา 31 </a:t>
            </a:r>
            <a:r>
              <a:rPr lang="th-TH" sz="1800" dirty="0">
                <a:latin typeface="Prompt" panose="00000500000000000000" pitchFamily="2" charset="-34"/>
                <a:cs typeface="Prompt" panose="00000500000000000000" pitchFamily="2" charset="-34"/>
              </a:rPr>
              <a:t>หรือ</a:t>
            </a:r>
            <a:r>
              <a:rPr lang="th-TH" sz="1800" b="1" dirty="0">
                <a:latin typeface="Prompt" panose="00000500000000000000" pitchFamily="2" charset="-34"/>
                <a:cs typeface="Prompt" panose="00000500000000000000" pitchFamily="2" charset="-34"/>
              </a:rPr>
              <a:t>คำสั่งของคณะกรรมการพิจารณาอุทธรณ์</a:t>
            </a:r>
            <a:r>
              <a:rPr lang="th-TH" sz="18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ตามมาตรา 45 </a:t>
            </a:r>
            <a:r>
              <a:rPr lang="th-TH" sz="1800" dirty="0">
                <a:latin typeface="Prompt" panose="00000500000000000000" pitchFamily="2" charset="-34"/>
                <a:cs typeface="Prompt" panose="00000500000000000000" pitchFamily="2" charset="-34"/>
              </a:rPr>
              <a:t>และคณะกรรมการวินิจฉัยหรือคณะกรรมการพิจารณาอุทธรณ์ แล้วแต่กรณี </a:t>
            </a:r>
            <a:r>
              <a:rPr lang="th-TH" sz="1800" b="1" dirty="0">
                <a:latin typeface="Prompt" panose="00000500000000000000" pitchFamily="2" charset="-34"/>
                <a:cs typeface="Prompt" panose="00000500000000000000" pitchFamily="2" charset="-34"/>
              </a:rPr>
              <a:t>พิจารณาแล้ว</a:t>
            </a:r>
            <a:br>
              <a:rPr lang="th-TH" sz="1800" b="1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800" b="1" dirty="0">
                <a:latin typeface="Prompt" panose="00000500000000000000" pitchFamily="2" charset="-34"/>
                <a:cs typeface="Prompt" panose="00000500000000000000" pitchFamily="2" charset="-34"/>
              </a:rPr>
              <a:t>เห็นว่าเป็นการไม่ปฏิบัติตามคำสั่งโดยไม่มีเหตุผลอันสมควร </a:t>
            </a:r>
            <a:r>
              <a:rPr lang="th-TH" sz="18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ผู้นั้นมีความผิดฐานขัดคำสั่งเจ้าพนักงานตามประมวลกฎหมายอาญาให้ดำเนินคดีแก่ผู้นั้นต่อไป</a:t>
            </a: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FB08B293-2261-1C28-0467-8B3084F71841}"/>
              </a:ext>
            </a:extLst>
          </p:cNvPr>
          <p:cNvSpPr txBox="1"/>
          <p:nvPr/>
        </p:nvSpPr>
        <p:spPr>
          <a:xfrm>
            <a:off x="569342" y="4566412"/>
            <a:ext cx="2812435" cy="4405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25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มาตรา 121</a:t>
            </a: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E6AACACD-442D-EB8F-3110-4DCAB90F94AF}"/>
              </a:ext>
            </a:extLst>
          </p:cNvPr>
          <p:cNvSpPr txBox="1"/>
          <p:nvPr/>
        </p:nvSpPr>
        <p:spPr>
          <a:xfrm>
            <a:off x="666996" y="140854"/>
            <a:ext cx="1077749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พระราชบัญญัติการจัดซื้อจัดจ้างและการบริหารพัสดุภาครัฐ พ.ศ. 2560</a:t>
            </a:r>
          </a:p>
        </p:txBody>
      </p:sp>
      <p:sp>
        <p:nvSpPr>
          <p:cNvPr id="20" name="วงรี 19">
            <a:extLst>
              <a:ext uri="{FF2B5EF4-FFF2-40B4-BE49-F238E27FC236}">
                <a16:creationId xmlns:a16="http://schemas.microsoft.com/office/drawing/2014/main" id="{1DE368ED-7F96-5F2B-FD47-850E2ACFFDA5}"/>
              </a:ext>
            </a:extLst>
          </p:cNvPr>
          <p:cNvSpPr/>
          <p:nvPr/>
        </p:nvSpPr>
        <p:spPr>
          <a:xfrm>
            <a:off x="858441" y="1117776"/>
            <a:ext cx="232688" cy="2326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วงรี 20">
            <a:extLst>
              <a:ext uri="{FF2B5EF4-FFF2-40B4-BE49-F238E27FC236}">
                <a16:creationId xmlns:a16="http://schemas.microsoft.com/office/drawing/2014/main" id="{31B4276F-D2ED-BF77-CD65-EC7224F21627}"/>
              </a:ext>
            </a:extLst>
          </p:cNvPr>
          <p:cNvSpPr/>
          <p:nvPr/>
        </p:nvSpPr>
        <p:spPr>
          <a:xfrm>
            <a:off x="858441" y="4619545"/>
            <a:ext cx="232688" cy="23268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CF9DCAAD-AE1F-2A8C-1B0E-B7171AAB5176}"/>
              </a:ext>
            </a:extLst>
          </p:cNvPr>
          <p:cNvSpPr txBox="1"/>
          <p:nvPr/>
        </p:nvSpPr>
        <p:spPr>
          <a:xfrm>
            <a:off x="864079" y="614940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</p:spTree>
    <p:extLst>
      <p:ext uri="{BB962C8B-B14F-4D97-AF65-F5344CB8AC3E}">
        <p14:creationId xmlns:p14="http://schemas.microsoft.com/office/powerpoint/2010/main" val="33995899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FEAB7E-375B-9B47-ED6A-019C16EA1B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ารกระจาย: 8 จุด 3">
            <a:extLst>
              <a:ext uri="{FF2B5EF4-FFF2-40B4-BE49-F238E27FC236}">
                <a16:creationId xmlns:a16="http://schemas.microsoft.com/office/drawing/2014/main" id="{1BF7BB88-2CD6-C49B-90E2-778ED8537AFC}"/>
              </a:ext>
            </a:extLst>
          </p:cNvPr>
          <p:cNvSpPr/>
          <p:nvPr/>
        </p:nvSpPr>
        <p:spPr>
          <a:xfrm>
            <a:off x="4687017" y="612201"/>
            <a:ext cx="1164566" cy="612201"/>
          </a:xfrm>
          <a:prstGeom prst="irregularSeal1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สี่เหลี่ยมผืนผ้า: มุมมน 18">
            <a:extLst>
              <a:ext uri="{FF2B5EF4-FFF2-40B4-BE49-F238E27FC236}">
                <a16:creationId xmlns:a16="http://schemas.microsoft.com/office/drawing/2014/main" id="{B3F6C0B1-6243-343C-6F5E-717AC9774BBB}"/>
              </a:ext>
            </a:extLst>
          </p:cNvPr>
          <p:cNvSpPr/>
          <p:nvPr/>
        </p:nvSpPr>
        <p:spPr>
          <a:xfrm>
            <a:off x="0" y="0"/>
            <a:ext cx="12192000" cy="612201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5" name="สี่เหลี่ยมผืนผ้า: มุมมน 14">
            <a:extLst>
              <a:ext uri="{FF2B5EF4-FFF2-40B4-BE49-F238E27FC236}">
                <a16:creationId xmlns:a16="http://schemas.microsoft.com/office/drawing/2014/main" id="{0DB6E19E-6AAA-C109-7025-A8BCCF1C3C33}"/>
              </a:ext>
            </a:extLst>
          </p:cNvPr>
          <p:cNvSpPr/>
          <p:nvPr/>
        </p:nvSpPr>
        <p:spPr>
          <a:xfrm>
            <a:off x="342636" y="1255527"/>
            <a:ext cx="11239762" cy="5347313"/>
          </a:xfrm>
          <a:prstGeom prst="roundRect">
            <a:avLst>
              <a:gd name="adj" fmla="val 7796"/>
            </a:avLst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B962D7A5-5D5E-3512-C3E6-AC02D09860AA}"/>
              </a:ext>
            </a:extLst>
          </p:cNvPr>
          <p:cNvSpPr txBox="1"/>
          <p:nvPr/>
        </p:nvSpPr>
        <p:spPr>
          <a:xfrm>
            <a:off x="569343" y="1408453"/>
            <a:ext cx="10972799" cy="22262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800"/>
              </a:lnSpc>
            </a:pP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	เน้นเรื่องธรรมา</a:t>
            </a:r>
            <a:r>
              <a:rPr lang="th-TH" sz="2000" dirty="0" err="1">
                <a:latin typeface="Prompt" panose="00000500000000000000" pitchFamily="2" charset="-34"/>
                <a:cs typeface="Prompt" panose="00000500000000000000" pitchFamily="2" charset="-34"/>
              </a:rPr>
              <a:t>ภิ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บาล (</a:t>
            </a:r>
            <a:r>
              <a:rPr lang="en-US" sz="2000" dirty="0">
                <a:latin typeface="Prompt" panose="00000500000000000000" pitchFamily="2" charset="-34"/>
                <a:cs typeface="Prompt" panose="00000500000000000000" pitchFamily="2" charset="-34"/>
              </a:rPr>
              <a:t>Good Governance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) เป็นกรอบแนวคิดที่ต้องการบริหารงบประมาณให้เป็นไปอย่างดปิด โปร่งใส เป็นธรรมและตรวจสอบได้</a:t>
            </a:r>
          </a:p>
          <a:p>
            <a:pPr>
              <a:lnSpc>
                <a:spcPts val="2800"/>
              </a:lnSpc>
            </a:pPr>
            <a:r>
              <a:rPr lang="th-TH" sz="20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	ดังนั้น การใช้จ่ายงบประมาณต้อง</a:t>
            </a:r>
          </a:p>
          <a:p>
            <a:pPr>
              <a:lnSpc>
                <a:spcPts val="2800"/>
              </a:lnSpc>
            </a:pPr>
            <a:r>
              <a:rPr lang="th-TH" sz="20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	1. เป็นไปตามกฎหมาย/ระเบียบ/ข้อบังคับ/มติคณะรัฐมนตรี</a:t>
            </a:r>
          </a:p>
          <a:p>
            <a:pPr>
              <a:lnSpc>
                <a:spcPts val="2800"/>
              </a:lnSpc>
            </a:pPr>
            <a:r>
              <a:rPr lang="th-TH" sz="20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	2. ได้ผลตามวัตถุประสงค์ ประหยัด เกิดผลสัมฤทธิ์และเกิดประสิทธิภาพ</a:t>
            </a:r>
          </a:p>
          <a:p>
            <a:pPr>
              <a:lnSpc>
                <a:spcPts val="2800"/>
              </a:lnSpc>
            </a:pPr>
            <a:r>
              <a:rPr lang="th-TH" sz="20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	3. เป็นไปโดยบริสุทธิ์/สุจริต และเป็นธรรม</a:t>
            </a:r>
            <a:endParaRPr lang="th-TH" sz="1800" dirty="0">
              <a:solidFill>
                <a:srgbClr val="FF000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EF120FF1-EEAE-B8C0-44BE-F74690212727}"/>
              </a:ext>
            </a:extLst>
          </p:cNvPr>
          <p:cNvSpPr txBox="1"/>
          <p:nvPr/>
        </p:nvSpPr>
        <p:spPr>
          <a:xfrm>
            <a:off x="764651" y="174406"/>
            <a:ext cx="1077749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000" b="1" dirty="0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แนวทางปฏิบัติ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ตามพระราชบัญญัติการจัดซื้อจัดจ้างและการบริหารพัสดุภาครัฐ พ.ศ. 2560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32C4A533-3C6D-BA55-DC15-E83E37F050D8}"/>
              </a:ext>
            </a:extLst>
          </p:cNvPr>
          <p:cNvSpPr txBox="1"/>
          <p:nvPr/>
        </p:nvSpPr>
        <p:spPr>
          <a:xfrm>
            <a:off x="864079" y="614940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B7134BDD-5843-A9A6-BC0D-6785FDB533A8}"/>
              </a:ext>
            </a:extLst>
          </p:cNvPr>
          <p:cNvSpPr txBox="1"/>
          <p:nvPr/>
        </p:nvSpPr>
        <p:spPr>
          <a:xfrm>
            <a:off x="4004960" y="699010"/>
            <a:ext cx="2148436" cy="438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800"/>
              </a:lnSpc>
            </a:pP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	สตง.</a:t>
            </a:r>
            <a:endParaRPr lang="th-TH" sz="1800" b="1" dirty="0">
              <a:solidFill>
                <a:srgbClr val="FF000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9C7C98C8-EB8B-E5C1-8A12-9295E71FBA86}"/>
              </a:ext>
            </a:extLst>
          </p:cNvPr>
          <p:cNvSpPr txBox="1"/>
          <p:nvPr/>
        </p:nvSpPr>
        <p:spPr>
          <a:xfrm>
            <a:off x="974786" y="3755886"/>
            <a:ext cx="4876798" cy="18671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2800"/>
              </a:lnSpc>
            </a:pPr>
            <a:r>
              <a:rPr lang="th-TH" sz="2000" dirty="0">
                <a:solidFill>
                  <a:schemeClr val="accent1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เกณฑ์การจัดหาที่ดี </a:t>
            </a:r>
            <a:r>
              <a:rPr lang="th-TH" sz="2000" b="1" dirty="0">
                <a:solidFill>
                  <a:schemeClr val="accent1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ตามมาตรา 8 </a:t>
            </a:r>
          </a:p>
          <a:p>
            <a:pPr>
              <a:lnSpc>
                <a:spcPts val="2800"/>
              </a:lnSpc>
            </a:pPr>
            <a:r>
              <a:rPr lang="th-TH" sz="2000" dirty="0">
                <a:solidFill>
                  <a:schemeClr val="accent1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	- คุ้มค่า</a:t>
            </a:r>
          </a:p>
          <a:p>
            <a:pPr>
              <a:lnSpc>
                <a:spcPts val="2800"/>
              </a:lnSpc>
            </a:pPr>
            <a:r>
              <a:rPr lang="th-TH" sz="2000" dirty="0">
                <a:solidFill>
                  <a:schemeClr val="accent1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	- โปร่งใส</a:t>
            </a:r>
          </a:p>
          <a:p>
            <a:pPr>
              <a:lnSpc>
                <a:spcPts val="2800"/>
              </a:lnSpc>
            </a:pPr>
            <a:r>
              <a:rPr lang="th-TH" sz="2000" dirty="0">
                <a:solidFill>
                  <a:schemeClr val="accent1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	- มีประสิทธิภาพและประสิทธิผล</a:t>
            </a:r>
          </a:p>
          <a:p>
            <a:pPr>
              <a:lnSpc>
                <a:spcPts val="2800"/>
              </a:lnSpc>
            </a:pPr>
            <a:r>
              <a:rPr lang="th-TH" sz="2000" dirty="0">
                <a:solidFill>
                  <a:schemeClr val="accent1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	- ตรวจสอบได้</a:t>
            </a:r>
            <a:endParaRPr lang="th-TH" sz="1800" dirty="0">
              <a:solidFill>
                <a:schemeClr val="accent1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27696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สี่เหลี่ยมผืนผ้า: มุมมน 46">
            <a:extLst>
              <a:ext uri="{FF2B5EF4-FFF2-40B4-BE49-F238E27FC236}">
                <a16:creationId xmlns:a16="http://schemas.microsoft.com/office/drawing/2014/main" id="{4E8F8034-17D1-F480-BF07-2523B76EC39F}"/>
              </a:ext>
            </a:extLst>
          </p:cNvPr>
          <p:cNvSpPr/>
          <p:nvPr/>
        </p:nvSpPr>
        <p:spPr>
          <a:xfrm>
            <a:off x="6992748" y="5582942"/>
            <a:ext cx="1744055" cy="1182659"/>
          </a:xfrm>
          <a:prstGeom prst="roundRect">
            <a:avLst>
              <a:gd name="adj" fmla="val 12534"/>
            </a:avLst>
          </a:prstGeom>
          <a:solidFill>
            <a:schemeClr val="accent5">
              <a:lumMod val="40000"/>
              <a:lumOff val="60000"/>
              <a:alpha val="5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93" name="สี่เหลี่ยมผืนผ้า: มุมมน 92">
            <a:extLst>
              <a:ext uri="{FF2B5EF4-FFF2-40B4-BE49-F238E27FC236}">
                <a16:creationId xmlns:a16="http://schemas.microsoft.com/office/drawing/2014/main" id="{A1B32EDC-4186-C5EE-D38C-348DA6E3CECA}"/>
              </a:ext>
            </a:extLst>
          </p:cNvPr>
          <p:cNvSpPr/>
          <p:nvPr/>
        </p:nvSpPr>
        <p:spPr>
          <a:xfrm>
            <a:off x="8578196" y="103831"/>
            <a:ext cx="1842513" cy="586974"/>
          </a:xfrm>
          <a:prstGeom prst="roundRect">
            <a:avLst>
              <a:gd name="adj" fmla="val 0"/>
            </a:avLst>
          </a:prstGeom>
          <a:solidFill>
            <a:srgbClr val="FFE79B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87" name="สี่เหลี่ยมผืนผ้า: มุมมน 86">
            <a:extLst>
              <a:ext uri="{FF2B5EF4-FFF2-40B4-BE49-F238E27FC236}">
                <a16:creationId xmlns:a16="http://schemas.microsoft.com/office/drawing/2014/main" id="{7C2258C6-A455-7874-C9F0-DF64D3965764}"/>
              </a:ext>
            </a:extLst>
          </p:cNvPr>
          <p:cNvSpPr/>
          <p:nvPr/>
        </p:nvSpPr>
        <p:spPr>
          <a:xfrm>
            <a:off x="132048" y="927332"/>
            <a:ext cx="1662039" cy="838490"/>
          </a:xfrm>
          <a:prstGeom prst="roundRect">
            <a:avLst>
              <a:gd name="adj" fmla="val 12707"/>
            </a:avLst>
          </a:prstGeom>
          <a:solidFill>
            <a:schemeClr val="accent2">
              <a:lumMod val="40000"/>
              <a:lumOff val="60000"/>
              <a:alpha val="5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85" name="สี่เหลี่ยมผืนผ้า: มุมมน 84">
            <a:extLst>
              <a:ext uri="{FF2B5EF4-FFF2-40B4-BE49-F238E27FC236}">
                <a16:creationId xmlns:a16="http://schemas.microsoft.com/office/drawing/2014/main" id="{6B3C4BA8-8CEE-9C24-A6A4-56793B70BBC9}"/>
              </a:ext>
            </a:extLst>
          </p:cNvPr>
          <p:cNvSpPr/>
          <p:nvPr/>
        </p:nvSpPr>
        <p:spPr>
          <a:xfrm>
            <a:off x="2249375" y="933515"/>
            <a:ext cx="908568" cy="808094"/>
          </a:xfrm>
          <a:prstGeom prst="roundRect">
            <a:avLst>
              <a:gd name="adj" fmla="val 20871"/>
            </a:avLst>
          </a:prstGeom>
          <a:solidFill>
            <a:schemeClr val="accent2">
              <a:lumMod val="40000"/>
              <a:lumOff val="60000"/>
              <a:alpha val="5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60" name="สี่เหลี่ยมผืนผ้า: มุมมน 59">
            <a:extLst>
              <a:ext uri="{FF2B5EF4-FFF2-40B4-BE49-F238E27FC236}">
                <a16:creationId xmlns:a16="http://schemas.microsoft.com/office/drawing/2014/main" id="{73B3C600-E60E-A272-AD34-AB83664B9176}"/>
              </a:ext>
            </a:extLst>
          </p:cNvPr>
          <p:cNvSpPr/>
          <p:nvPr/>
        </p:nvSpPr>
        <p:spPr>
          <a:xfrm>
            <a:off x="7167833" y="4186575"/>
            <a:ext cx="1606007" cy="680841"/>
          </a:xfrm>
          <a:prstGeom prst="roundRect">
            <a:avLst>
              <a:gd name="adj" fmla="val 29562"/>
            </a:avLst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59" name="สี่เหลี่ยมผืนผ้า: มุมมน 58">
            <a:extLst>
              <a:ext uri="{FF2B5EF4-FFF2-40B4-BE49-F238E27FC236}">
                <a16:creationId xmlns:a16="http://schemas.microsoft.com/office/drawing/2014/main" id="{65E754CE-ED78-07B6-AF72-36704CA068C3}"/>
              </a:ext>
            </a:extLst>
          </p:cNvPr>
          <p:cNvSpPr/>
          <p:nvPr/>
        </p:nvSpPr>
        <p:spPr>
          <a:xfrm>
            <a:off x="7351447" y="3249111"/>
            <a:ext cx="1246468" cy="400111"/>
          </a:xfrm>
          <a:prstGeom prst="roundRect">
            <a:avLst>
              <a:gd name="adj" fmla="val 44120"/>
            </a:avLst>
          </a:prstGeom>
          <a:solidFill>
            <a:srgbClr val="FFE79B">
              <a:alpha val="50000"/>
            </a:srgb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56" name="สี่เหลี่ยมผืนผ้า: มุมมน 55">
            <a:extLst>
              <a:ext uri="{FF2B5EF4-FFF2-40B4-BE49-F238E27FC236}">
                <a16:creationId xmlns:a16="http://schemas.microsoft.com/office/drawing/2014/main" id="{BF9EF01B-694B-DAF5-3110-E44CBA7CFF6E}"/>
              </a:ext>
            </a:extLst>
          </p:cNvPr>
          <p:cNvSpPr/>
          <p:nvPr/>
        </p:nvSpPr>
        <p:spPr>
          <a:xfrm>
            <a:off x="9194796" y="2825671"/>
            <a:ext cx="2618252" cy="2599749"/>
          </a:xfrm>
          <a:prstGeom prst="roundRect">
            <a:avLst>
              <a:gd name="adj" fmla="val 9976"/>
            </a:avLst>
          </a:prstGeom>
          <a:solidFill>
            <a:schemeClr val="accent5">
              <a:lumMod val="40000"/>
              <a:lumOff val="60000"/>
              <a:alpha val="5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52" name="สี่เหลี่ยมผืนผ้า: มุมมน 51">
            <a:extLst>
              <a:ext uri="{FF2B5EF4-FFF2-40B4-BE49-F238E27FC236}">
                <a16:creationId xmlns:a16="http://schemas.microsoft.com/office/drawing/2014/main" id="{23223F7F-B798-D081-465B-DB2BEAE0D678}"/>
              </a:ext>
            </a:extLst>
          </p:cNvPr>
          <p:cNvSpPr/>
          <p:nvPr/>
        </p:nvSpPr>
        <p:spPr>
          <a:xfrm>
            <a:off x="150245" y="2260902"/>
            <a:ext cx="2335242" cy="2142149"/>
          </a:xfrm>
          <a:prstGeom prst="roundRect">
            <a:avLst>
              <a:gd name="adj" fmla="val 7572"/>
            </a:avLst>
          </a:prstGeom>
          <a:solidFill>
            <a:srgbClr val="D0E5C1">
              <a:alpha val="49804"/>
            </a:srgb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9" name="สี่เหลี่ยมผืนผ้า: มุมมน 48">
            <a:extLst>
              <a:ext uri="{FF2B5EF4-FFF2-40B4-BE49-F238E27FC236}">
                <a16:creationId xmlns:a16="http://schemas.microsoft.com/office/drawing/2014/main" id="{D7847388-0D0C-CB32-5300-F5D09D64814A}"/>
              </a:ext>
            </a:extLst>
          </p:cNvPr>
          <p:cNvSpPr/>
          <p:nvPr/>
        </p:nvSpPr>
        <p:spPr>
          <a:xfrm>
            <a:off x="2908969" y="2224083"/>
            <a:ext cx="3690639" cy="4541517"/>
          </a:xfrm>
          <a:prstGeom prst="roundRect">
            <a:avLst>
              <a:gd name="adj" fmla="val 6581"/>
            </a:avLst>
          </a:prstGeom>
          <a:solidFill>
            <a:schemeClr val="accent5">
              <a:lumMod val="40000"/>
              <a:lumOff val="60000"/>
              <a:alpha val="5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8" name="สี่เหลี่ยมผืนผ้า: มุมมน 47">
            <a:extLst>
              <a:ext uri="{FF2B5EF4-FFF2-40B4-BE49-F238E27FC236}">
                <a16:creationId xmlns:a16="http://schemas.microsoft.com/office/drawing/2014/main" id="{E849BD19-4FB9-9523-F51A-7C977D20E41E}"/>
              </a:ext>
            </a:extLst>
          </p:cNvPr>
          <p:cNvSpPr/>
          <p:nvPr/>
        </p:nvSpPr>
        <p:spPr>
          <a:xfrm>
            <a:off x="7280317" y="794253"/>
            <a:ext cx="4350712" cy="1842846"/>
          </a:xfrm>
          <a:prstGeom prst="roundRect">
            <a:avLst>
              <a:gd name="adj" fmla="val 13852"/>
            </a:avLst>
          </a:prstGeom>
          <a:solidFill>
            <a:schemeClr val="accent2">
              <a:lumMod val="20000"/>
              <a:lumOff val="80000"/>
              <a:alpha val="5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5" name="สี่เหลี่ยมผืนผ้า: มุมมน 44">
            <a:extLst>
              <a:ext uri="{FF2B5EF4-FFF2-40B4-BE49-F238E27FC236}">
                <a16:creationId xmlns:a16="http://schemas.microsoft.com/office/drawing/2014/main" id="{3A787A68-8E0B-6C44-3DF6-B46B9BEF9087}"/>
              </a:ext>
            </a:extLst>
          </p:cNvPr>
          <p:cNvSpPr/>
          <p:nvPr/>
        </p:nvSpPr>
        <p:spPr>
          <a:xfrm>
            <a:off x="4809318" y="953209"/>
            <a:ext cx="1831487" cy="785973"/>
          </a:xfrm>
          <a:prstGeom prst="roundRect">
            <a:avLst>
              <a:gd name="adj" fmla="val 23451"/>
            </a:avLst>
          </a:prstGeom>
          <a:solidFill>
            <a:schemeClr val="accent5">
              <a:lumMod val="40000"/>
              <a:lumOff val="60000"/>
              <a:alpha val="5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9" name="สี่เหลี่ยมผืนผ้า: มุมมน 38">
            <a:extLst>
              <a:ext uri="{FF2B5EF4-FFF2-40B4-BE49-F238E27FC236}">
                <a16:creationId xmlns:a16="http://schemas.microsoft.com/office/drawing/2014/main" id="{B7710FC0-5D50-31CB-83A3-A92C92412AF3}"/>
              </a:ext>
            </a:extLst>
          </p:cNvPr>
          <p:cNvSpPr/>
          <p:nvPr/>
        </p:nvSpPr>
        <p:spPr>
          <a:xfrm>
            <a:off x="3203182" y="943454"/>
            <a:ext cx="1873835" cy="808094"/>
          </a:xfrm>
          <a:prstGeom prst="roundRect">
            <a:avLst>
              <a:gd name="adj" fmla="val 23451"/>
            </a:avLst>
          </a:prstGeom>
          <a:solidFill>
            <a:schemeClr val="accent4">
              <a:lumMod val="40000"/>
              <a:lumOff val="60000"/>
              <a:alpha val="5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33C31E0C-66DB-304F-3268-02F7C0FE094D}"/>
              </a:ext>
            </a:extLst>
          </p:cNvPr>
          <p:cNvSpPr txBox="1"/>
          <p:nvPr/>
        </p:nvSpPr>
        <p:spPr>
          <a:xfrm>
            <a:off x="3992478" y="2265447"/>
            <a:ext cx="14998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พัสดุ</a:t>
            </a: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000DC3C1-E182-5167-2C49-9ED12DEE4CFF}"/>
              </a:ext>
            </a:extLst>
          </p:cNvPr>
          <p:cNvSpPr txBox="1"/>
          <p:nvPr/>
        </p:nvSpPr>
        <p:spPr>
          <a:xfrm>
            <a:off x="188151" y="2388355"/>
            <a:ext cx="2289181" cy="20082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SzPct val="102000"/>
            </a:pPr>
            <a:r>
              <a:rPr lang="th-TH" sz="1200" b="1" kern="800" dirty="0">
                <a:latin typeface="Prompt" panose="00000500000000000000" pitchFamily="2" charset="-34"/>
                <a:cs typeface="Prompt" panose="00000500000000000000" pitchFamily="2" charset="-34"/>
              </a:rPr>
              <a:t>สินค้า </a:t>
            </a:r>
            <a:r>
              <a:rPr lang="th-TH" sz="1050" kern="800" dirty="0">
                <a:latin typeface="Prompt" panose="00000500000000000000" pitchFamily="2" charset="-34"/>
                <a:cs typeface="Prompt" panose="00000500000000000000" pitchFamily="2" charset="-34"/>
              </a:rPr>
              <a:t>(วัสดุ ครุภัณฑ์ที่ดิน สิ่งก่อสร้าง ทรัพย์สินอื่น) </a:t>
            </a:r>
          </a:p>
          <a:p>
            <a:pPr>
              <a:buSzPct val="102000"/>
            </a:pPr>
            <a:r>
              <a:rPr lang="th-TH" sz="1200" b="1" kern="800" dirty="0">
                <a:latin typeface="Prompt" panose="00000500000000000000" pitchFamily="2" charset="-34"/>
                <a:cs typeface="Prompt" panose="00000500000000000000" pitchFamily="2" charset="-34"/>
              </a:rPr>
              <a:t>งานบริการ </a:t>
            </a:r>
            <a:r>
              <a:rPr lang="th-TH" sz="1050" kern="800" dirty="0">
                <a:latin typeface="Prompt" panose="00000500000000000000" pitchFamily="2" charset="-34"/>
                <a:cs typeface="Prompt" panose="00000500000000000000" pitchFamily="2" charset="-34"/>
              </a:rPr>
              <a:t>(งานจ้างบริการ งานจ้างเหมาบริการ งานจ้างทำของ และการรับขนตาม ปพพ.</a:t>
            </a:r>
          </a:p>
          <a:p>
            <a:pPr>
              <a:buSzPct val="102000"/>
            </a:pPr>
            <a:r>
              <a:rPr lang="th-TH" sz="1200" b="1" kern="800" dirty="0">
                <a:latin typeface="Prompt" panose="00000500000000000000" pitchFamily="2" charset="-34"/>
                <a:cs typeface="Prompt" panose="00000500000000000000" pitchFamily="2" charset="-34"/>
              </a:rPr>
              <a:t>งานก่อสร้าง </a:t>
            </a:r>
            <a:r>
              <a:rPr lang="th-TH" sz="1050" kern="800" dirty="0">
                <a:latin typeface="Prompt" panose="00000500000000000000" pitchFamily="2" charset="-34"/>
                <a:cs typeface="Prompt" panose="00000500000000000000" pitchFamily="2" charset="-34"/>
              </a:rPr>
              <a:t>(อาคาร สาธารณูปโภค สิ่งก่อสร้างอื่น ซ่อมแซม ต่อเติม ปรับปรุง รื้อถอน (</a:t>
            </a:r>
            <a:r>
              <a:rPr lang="th-TH" sz="1050" b="1" kern="8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ว 259</a:t>
            </a:r>
            <a:r>
              <a:rPr lang="th-TH" sz="1050" kern="800" dirty="0">
                <a:latin typeface="Prompt" panose="00000500000000000000" pitchFamily="2" charset="-34"/>
                <a:cs typeface="Prompt" panose="00000500000000000000" pitchFamily="2" charset="-34"/>
              </a:rPr>
              <a:t>)) </a:t>
            </a:r>
          </a:p>
          <a:p>
            <a:pPr>
              <a:buSzPct val="102000"/>
            </a:pPr>
            <a:r>
              <a:rPr lang="th-TH" sz="1200" b="1" kern="800" dirty="0">
                <a:latin typeface="Prompt" panose="00000500000000000000" pitchFamily="2" charset="-34"/>
                <a:cs typeface="Prompt" panose="00000500000000000000" pitchFamily="2" charset="-34"/>
              </a:rPr>
              <a:t>งานจ้างที่ปรึกษา </a:t>
            </a:r>
          </a:p>
          <a:p>
            <a:pPr>
              <a:buSzPct val="102000"/>
            </a:pPr>
            <a:r>
              <a:rPr lang="th-TH" sz="1200" b="1" kern="800" dirty="0">
                <a:latin typeface="Prompt" panose="00000500000000000000" pitchFamily="2" charset="-34"/>
                <a:cs typeface="Prompt" panose="00000500000000000000" pitchFamily="2" charset="-34"/>
              </a:rPr>
              <a:t>งานจ้างออกแบบหรือควบคุมงานก่อสร้าง </a:t>
            </a: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39C2378C-051F-6ABB-ABC9-52BF09BD1995}"/>
              </a:ext>
            </a:extLst>
          </p:cNvPr>
          <p:cNvSpPr txBox="1"/>
          <p:nvPr/>
        </p:nvSpPr>
        <p:spPr>
          <a:xfrm>
            <a:off x="5023584" y="1225193"/>
            <a:ext cx="14998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งบประมาณ</a:t>
            </a: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14F5DB70-0473-5BA8-F3F1-1F6307D97446}"/>
              </a:ext>
            </a:extLst>
          </p:cNvPr>
          <p:cNvSpPr txBox="1"/>
          <p:nvPr/>
        </p:nvSpPr>
        <p:spPr>
          <a:xfrm>
            <a:off x="3323635" y="2675605"/>
            <a:ext cx="29199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8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ซื้อ จ้าง เช่า แลกเปลี่ยน</a:t>
            </a:r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2187526C-0087-7760-7D40-26D59AB27DD7}"/>
              </a:ext>
            </a:extLst>
          </p:cNvPr>
          <p:cNvSpPr txBox="1"/>
          <p:nvPr/>
        </p:nvSpPr>
        <p:spPr>
          <a:xfrm>
            <a:off x="2966943" y="3020354"/>
            <a:ext cx="36075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พระราชบัญญัติจัดซื้อจัดจ้างและการบริหารพัสดุภาครัฐ พ.ศ. 2560 </a:t>
            </a:r>
            <a:br>
              <a:rPr lang="th-TH" sz="16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6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และระเบียบที่เกี่ยวข้อง</a:t>
            </a: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FC1F2319-63FD-8F56-FAFD-B9BFD8516D5C}"/>
              </a:ext>
            </a:extLst>
          </p:cNvPr>
          <p:cNvSpPr txBox="1"/>
          <p:nvPr/>
        </p:nvSpPr>
        <p:spPr>
          <a:xfrm>
            <a:off x="7456016" y="1027049"/>
            <a:ext cx="41318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Prompt" panose="00000500000000000000" pitchFamily="2" charset="-34"/>
                <a:cs typeface="Prompt" panose="00000500000000000000" pitchFamily="2" charset="-34"/>
              </a:rPr>
              <a:t>ค่าใช้จ่ายที่</a:t>
            </a:r>
            <a:r>
              <a:rPr lang="th-TH" sz="12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ไม่ต้องดำเนินการ</a:t>
            </a:r>
            <a:r>
              <a:rPr lang="th-TH" sz="1200" b="1" dirty="0">
                <a:latin typeface="Prompt" panose="00000500000000000000" pitchFamily="2" charset="-34"/>
                <a:cs typeface="Prompt" panose="00000500000000000000" pitchFamily="2" charset="-34"/>
              </a:rPr>
              <a:t>ตาม พรบ.จัดซื้อจัดจ้างฯ เช่น</a:t>
            </a:r>
          </a:p>
          <a:p>
            <a:r>
              <a:rPr lang="th-TH" sz="1200" dirty="0">
                <a:latin typeface="Prompt" panose="00000500000000000000" pitchFamily="2" charset="-34"/>
                <a:cs typeface="Prompt" panose="00000500000000000000" pitchFamily="2" charset="-34"/>
              </a:rPr>
              <a:t>-</a:t>
            </a:r>
            <a:r>
              <a:rPr lang="th-TH" sz="1200" b="1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1200" dirty="0">
                <a:latin typeface="Prompt" panose="00000500000000000000" pitchFamily="2" charset="-34"/>
                <a:cs typeface="Prompt" panose="00000500000000000000" pitchFamily="2" charset="-34"/>
              </a:rPr>
              <a:t>ค่าใช้จ่ายในการบริหารงาน ค่าใช้จ่ายในการฝึกอบรม การจัดงาน และการประชุมของหน่วยงานของรัฐ (</a:t>
            </a:r>
            <a:r>
              <a:rPr lang="th-TH" sz="12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ว 119 ตาราง 2</a:t>
            </a:r>
            <a:r>
              <a:rPr lang="th-TH" sz="1200" dirty="0">
                <a:latin typeface="Prompt" panose="00000500000000000000" pitchFamily="2" charset="-34"/>
                <a:cs typeface="Prompt" panose="00000500000000000000" pitchFamily="2" charset="-34"/>
              </a:rPr>
              <a:t>) </a:t>
            </a:r>
          </a:p>
          <a:p>
            <a:r>
              <a:rPr lang="th-TH" sz="1200" dirty="0">
                <a:latin typeface="Prompt" panose="00000500000000000000" pitchFamily="2" charset="-34"/>
                <a:cs typeface="Prompt" panose="00000500000000000000" pitchFamily="2" charset="-34"/>
              </a:rPr>
              <a:t>- การจัดอาหาร อาหารว่างและเครื่องดื่ม และค่าเช่าที่พัก ของหน่วยงานของรัฐ (</a:t>
            </a:r>
            <a:r>
              <a:rPr lang="th-TH" sz="12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ว 395</a:t>
            </a:r>
            <a:r>
              <a:rPr lang="th-TH" sz="1200" dirty="0">
                <a:latin typeface="Prompt" panose="00000500000000000000" pitchFamily="2" charset="-34"/>
                <a:cs typeface="Prompt" panose="00000500000000000000" pitchFamily="2" charset="-34"/>
              </a:rPr>
              <a:t>) </a:t>
            </a:r>
          </a:p>
          <a:p>
            <a:r>
              <a:rPr lang="th-TH" sz="1200" dirty="0">
                <a:latin typeface="Prompt" panose="00000500000000000000" pitchFamily="2" charset="-34"/>
                <a:cs typeface="Prompt" panose="00000500000000000000" pitchFamily="2" charset="-34"/>
              </a:rPr>
              <a:t>- การจัดทำประกันภัยรถยนต์ ทรัพย์สิน และสิ่งก่อสร้าง ตลอดจนการประกันภัยที่เกี่ยวข้อง การจัดทำประกัน อุบัติเหตุ </a:t>
            </a:r>
            <a:endParaRPr lang="th-TH" sz="1800" dirty="0">
              <a:solidFill>
                <a:srgbClr val="0070C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3" name="กล่องข้อความ 12">
            <a:extLst>
              <a:ext uri="{FF2B5EF4-FFF2-40B4-BE49-F238E27FC236}">
                <a16:creationId xmlns:a16="http://schemas.microsoft.com/office/drawing/2014/main" id="{D9209BB2-8E43-8A80-5E7D-96CF2CD47404}"/>
              </a:ext>
            </a:extLst>
          </p:cNvPr>
          <p:cNvSpPr txBox="1"/>
          <p:nvPr/>
        </p:nvSpPr>
        <p:spPr>
          <a:xfrm>
            <a:off x="3941780" y="4186134"/>
            <a:ext cx="16623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ซื้อหรือจ้าง</a:t>
            </a: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BBC9B14A-5DC8-A249-FEFF-D77515E61290}"/>
              </a:ext>
            </a:extLst>
          </p:cNvPr>
          <p:cNvSpPr txBox="1"/>
          <p:nvPr/>
        </p:nvSpPr>
        <p:spPr>
          <a:xfrm>
            <a:off x="3663290" y="4481231"/>
            <a:ext cx="24683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- วิธีประกาศเชิญชวนทั่วไป</a:t>
            </a:r>
          </a:p>
          <a:p>
            <a:r>
              <a:rPr lang="th-TH" sz="12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</a:t>
            </a:r>
            <a:r>
              <a:rPr lang="en-US" sz="12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e-market, e-bidding, </a:t>
            </a:r>
            <a:r>
              <a:rPr lang="th-TH" sz="12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สอบราคา)</a:t>
            </a:r>
          </a:p>
          <a:p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- วิธีคัดเลือก</a:t>
            </a:r>
          </a:p>
          <a:p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- วิธีเฉพาะเจาะจง</a:t>
            </a: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1674187F-6883-F1B6-70A0-5B75C81667B0}"/>
              </a:ext>
            </a:extLst>
          </p:cNvPr>
          <p:cNvSpPr txBox="1"/>
          <p:nvPr/>
        </p:nvSpPr>
        <p:spPr>
          <a:xfrm>
            <a:off x="2419358" y="5433867"/>
            <a:ext cx="22442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จ้างที่ปรึกษา</a:t>
            </a:r>
          </a:p>
        </p:txBody>
      </p:sp>
      <p:sp>
        <p:nvSpPr>
          <p:cNvPr id="16" name="กล่องข้อความ 15">
            <a:extLst>
              <a:ext uri="{FF2B5EF4-FFF2-40B4-BE49-F238E27FC236}">
                <a16:creationId xmlns:a16="http://schemas.microsoft.com/office/drawing/2014/main" id="{2AEC35C8-A93C-FC8C-BD36-BF298D6278DD}"/>
              </a:ext>
            </a:extLst>
          </p:cNvPr>
          <p:cNvSpPr txBox="1"/>
          <p:nvPr/>
        </p:nvSpPr>
        <p:spPr>
          <a:xfrm>
            <a:off x="2998370" y="5837640"/>
            <a:ext cx="18653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- วิธีประกาศเชิญชวนทั่วไป</a:t>
            </a:r>
          </a:p>
          <a:p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- วิธีคัดเลือก</a:t>
            </a:r>
          </a:p>
          <a:p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- วิธีเฉพาะเจาะจง</a:t>
            </a: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588522FF-C796-A5CD-FA28-63EE8EAA94DE}"/>
              </a:ext>
            </a:extLst>
          </p:cNvPr>
          <p:cNvSpPr txBox="1"/>
          <p:nvPr/>
        </p:nvSpPr>
        <p:spPr>
          <a:xfrm>
            <a:off x="4113805" y="5337735"/>
            <a:ext cx="29199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จ้างออกแบบ</a:t>
            </a:r>
          </a:p>
          <a:p>
            <a:pPr algn="ctr"/>
            <a:r>
              <a:rPr lang="th-TH" sz="14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หรือควบคุมก่อสร้าง</a:t>
            </a: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3AF8B5A8-A3CC-ED52-37DC-78E26863F39B}"/>
              </a:ext>
            </a:extLst>
          </p:cNvPr>
          <p:cNvSpPr txBox="1"/>
          <p:nvPr/>
        </p:nvSpPr>
        <p:spPr>
          <a:xfrm>
            <a:off x="4742413" y="5830860"/>
            <a:ext cx="20622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- วิธีประกาศเชิญชวนทั่วไป</a:t>
            </a:r>
          </a:p>
          <a:p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- วิธีคัดเลือก</a:t>
            </a:r>
          </a:p>
          <a:p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- วิธีเฉพาะเจาะจง</a:t>
            </a:r>
          </a:p>
          <a:p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- วิธีประกวดแบบ</a:t>
            </a:r>
          </a:p>
        </p:txBody>
      </p:sp>
      <p:pic>
        <p:nvPicPr>
          <p:cNvPr id="89" name="รูปภาพ 88">
            <a:extLst>
              <a:ext uri="{FF2B5EF4-FFF2-40B4-BE49-F238E27FC236}">
                <a16:creationId xmlns:a16="http://schemas.microsoft.com/office/drawing/2014/main" id="{1A5B7A38-020D-D5C9-7DAC-72BAE8A1A3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141" t="6991" r="26546" b="73609"/>
          <a:stretch/>
        </p:blipFill>
        <p:spPr>
          <a:xfrm>
            <a:off x="9393652" y="3503955"/>
            <a:ext cx="2246310" cy="507403"/>
          </a:xfrm>
          <a:custGeom>
            <a:avLst/>
            <a:gdLst>
              <a:gd name="connsiteX0" fmla="*/ 63019 w 2246310"/>
              <a:gd name="connsiteY0" fmla="*/ 0 h 507403"/>
              <a:gd name="connsiteX1" fmla="*/ 2183291 w 2246310"/>
              <a:gd name="connsiteY1" fmla="*/ 0 h 507403"/>
              <a:gd name="connsiteX2" fmla="*/ 2192284 w 2246310"/>
              <a:gd name="connsiteY2" fmla="*/ 1816 h 507403"/>
              <a:gd name="connsiteX3" fmla="*/ 2246310 w 2246310"/>
              <a:gd name="connsiteY3" fmla="*/ 83322 h 507403"/>
              <a:gd name="connsiteX4" fmla="*/ 2246310 w 2246310"/>
              <a:gd name="connsiteY4" fmla="*/ 437145 h 507403"/>
              <a:gd name="connsiteX5" fmla="*/ 2220401 w 2246310"/>
              <a:gd name="connsiteY5" fmla="*/ 499694 h 507403"/>
              <a:gd name="connsiteX6" fmla="*/ 2208968 w 2246310"/>
              <a:gd name="connsiteY6" fmla="*/ 507403 h 507403"/>
              <a:gd name="connsiteX7" fmla="*/ 37342 w 2246310"/>
              <a:gd name="connsiteY7" fmla="*/ 507403 h 507403"/>
              <a:gd name="connsiteX8" fmla="*/ 25909 w 2246310"/>
              <a:gd name="connsiteY8" fmla="*/ 499694 h 507403"/>
              <a:gd name="connsiteX9" fmla="*/ 0 w 2246310"/>
              <a:gd name="connsiteY9" fmla="*/ 437145 h 507403"/>
              <a:gd name="connsiteX10" fmla="*/ 0 w 2246310"/>
              <a:gd name="connsiteY10" fmla="*/ 83322 h 507403"/>
              <a:gd name="connsiteX11" fmla="*/ 54026 w 2246310"/>
              <a:gd name="connsiteY11" fmla="*/ 1816 h 5074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46310" h="507403">
                <a:moveTo>
                  <a:pt x="63019" y="0"/>
                </a:moveTo>
                <a:lnTo>
                  <a:pt x="2183291" y="0"/>
                </a:lnTo>
                <a:lnTo>
                  <a:pt x="2192284" y="1816"/>
                </a:lnTo>
                <a:cubicBezTo>
                  <a:pt x="2224033" y="15244"/>
                  <a:pt x="2246310" y="46682"/>
                  <a:pt x="2246310" y="83322"/>
                </a:cubicBezTo>
                <a:lnTo>
                  <a:pt x="2246310" y="437145"/>
                </a:lnTo>
                <a:cubicBezTo>
                  <a:pt x="2246310" y="461572"/>
                  <a:pt x="2236409" y="483687"/>
                  <a:pt x="2220401" y="499694"/>
                </a:cubicBezTo>
                <a:lnTo>
                  <a:pt x="2208968" y="507403"/>
                </a:lnTo>
                <a:lnTo>
                  <a:pt x="37342" y="507403"/>
                </a:lnTo>
                <a:lnTo>
                  <a:pt x="25909" y="499694"/>
                </a:lnTo>
                <a:cubicBezTo>
                  <a:pt x="9901" y="483687"/>
                  <a:pt x="0" y="461572"/>
                  <a:pt x="0" y="437145"/>
                </a:cubicBezTo>
                <a:lnTo>
                  <a:pt x="0" y="83322"/>
                </a:lnTo>
                <a:cubicBezTo>
                  <a:pt x="0" y="46682"/>
                  <a:pt x="22277" y="15244"/>
                  <a:pt x="54026" y="1816"/>
                </a:cubicBezTo>
                <a:close/>
              </a:path>
            </a:pathLst>
          </a:custGeom>
        </p:spPr>
      </p:pic>
      <p:pic>
        <p:nvPicPr>
          <p:cNvPr id="25" name="รูปภาพ 24">
            <a:extLst>
              <a:ext uri="{FF2B5EF4-FFF2-40B4-BE49-F238E27FC236}">
                <a16:creationId xmlns:a16="http://schemas.microsoft.com/office/drawing/2014/main" id="{FCB6519C-A95A-A9E6-0332-DCA4CBC56D2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269" b="1714"/>
          <a:stretch>
            <a:fillRect/>
          </a:stretch>
        </p:blipFill>
        <p:spPr>
          <a:xfrm>
            <a:off x="7058487" y="5652644"/>
            <a:ext cx="1624651" cy="531434"/>
          </a:xfrm>
          <a:custGeom>
            <a:avLst/>
            <a:gdLst>
              <a:gd name="connsiteX0" fmla="*/ 127566 w 1780741"/>
              <a:gd name="connsiteY0" fmla="*/ 0 h 582492"/>
              <a:gd name="connsiteX1" fmla="*/ 1653175 w 1780741"/>
              <a:gd name="connsiteY1" fmla="*/ 0 h 582492"/>
              <a:gd name="connsiteX2" fmla="*/ 1780741 w 1780741"/>
              <a:gd name="connsiteY2" fmla="*/ 127566 h 582492"/>
              <a:gd name="connsiteX3" fmla="*/ 1780741 w 1780741"/>
              <a:gd name="connsiteY3" fmla="*/ 454926 h 582492"/>
              <a:gd name="connsiteX4" fmla="*/ 1653175 w 1780741"/>
              <a:gd name="connsiteY4" fmla="*/ 582492 h 582492"/>
              <a:gd name="connsiteX5" fmla="*/ 127566 w 1780741"/>
              <a:gd name="connsiteY5" fmla="*/ 582492 h 582492"/>
              <a:gd name="connsiteX6" fmla="*/ 0 w 1780741"/>
              <a:gd name="connsiteY6" fmla="*/ 454926 h 582492"/>
              <a:gd name="connsiteX7" fmla="*/ 0 w 1780741"/>
              <a:gd name="connsiteY7" fmla="*/ 127566 h 582492"/>
              <a:gd name="connsiteX8" fmla="*/ 127566 w 1780741"/>
              <a:gd name="connsiteY8" fmla="*/ 0 h 582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80741" h="582492">
                <a:moveTo>
                  <a:pt x="127566" y="0"/>
                </a:moveTo>
                <a:lnTo>
                  <a:pt x="1653175" y="0"/>
                </a:lnTo>
                <a:cubicBezTo>
                  <a:pt x="1723628" y="0"/>
                  <a:pt x="1780741" y="57113"/>
                  <a:pt x="1780741" y="127566"/>
                </a:cubicBezTo>
                <a:lnTo>
                  <a:pt x="1780741" y="454926"/>
                </a:lnTo>
                <a:cubicBezTo>
                  <a:pt x="1780741" y="525379"/>
                  <a:pt x="1723628" y="582492"/>
                  <a:pt x="1653175" y="582492"/>
                </a:cubicBezTo>
                <a:lnTo>
                  <a:pt x="127566" y="582492"/>
                </a:lnTo>
                <a:cubicBezTo>
                  <a:pt x="57113" y="582492"/>
                  <a:pt x="0" y="525379"/>
                  <a:pt x="0" y="454926"/>
                </a:cubicBezTo>
                <a:lnTo>
                  <a:pt x="0" y="127566"/>
                </a:lnTo>
                <a:cubicBezTo>
                  <a:pt x="0" y="57113"/>
                  <a:pt x="57113" y="0"/>
                  <a:pt x="127566" y="0"/>
                </a:cubicBezTo>
                <a:close/>
              </a:path>
            </a:pathLst>
          </a:custGeom>
          <a:ln w="28575">
            <a:noFill/>
          </a:ln>
        </p:spPr>
      </p:pic>
      <p:sp>
        <p:nvSpPr>
          <p:cNvPr id="23" name="กล่องข้อความ 22">
            <a:extLst>
              <a:ext uri="{FF2B5EF4-FFF2-40B4-BE49-F238E27FC236}">
                <a16:creationId xmlns:a16="http://schemas.microsoft.com/office/drawing/2014/main" id="{E5CD9D1F-952C-3708-E9B9-36387961F474}"/>
              </a:ext>
            </a:extLst>
          </p:cNvPr>
          <p:cNvSpPr txBox="1"/>
          <p:nvPr/>
        </p:nvSpPr>
        <p:spPr>
          <a:xfrm>
            <a:off x="9393652" y="4097603"/>
            <a:ext cx="26182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ระบบงบประมาณ </a:t>
            </a:r>
            <a:r>
              <a:rPr lang="en-US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(FM)</a:t>
            </a:r>
            <a:endParaRPr lang="th-TH" sz="1200" dirty="0">
              <a:solidFill>
                <a:srgbClr val="0070C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ระบบจัดซื้อจัดจ้าง </a:t>
            </a:r>
            <a:r>
              <a:rPr lang="en-US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(PO)</a:t>
            </a:r>
            <a:endParaRPr lang="th-TH" sz="1200" dirty="0">
              <a:solidFill>
                <a:srgbClr val="0070C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ระบบรับและนำส่งรายได้ </a:t>
            </a:r>
            <a:r>
              <a:rPr lang="en-US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(RP)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ระบบบัญชีแยกประเภท </a:t>
            </a:r>
            <a:r>
              <a:rPr lang="en-US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(GL)</a:t>
            </a:r>
            <a:endParaRPr lang="th-TH" sz="1200" dirty="0">
              <a:solidFill>
                <a:srgbClr val="0070C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ระบบเบิกจ่าย </a:t>
            </a:r>
            <a:r>
              <a:rPr lang="en-US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(AP)</a:t>
            </a:r>
            <a:endParaRPr lang="th-TH" sz="1200" dirty="0">
              <a:solidFill>
                <a:srgbClr val="0070C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ระบบสินทรัพย์ถาวร </a:t>
            </a:r>
            <a:r>
              <a:rPr lang="en-US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(FA)</a:t>
            </a:r>
            <a:endParaRPr lang="th-TH" sz="1200" dirty="0">
              <a:solidFill>
                <a:srgbClr val="0070C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6" name="กล่องข้อความ 25">
            <a:extLst>
              <a:ext uri="{FF2B5EF4-FFF2-40B4-BE49-F238E27FC236}">
                <a16:creationId xmlns:a16="http://schemas.microsoft.com/office/drawing/2014/main" id="{8D156F31-1CAA-170D-1F95-E2F11A19B742}"/>
              </a:ext>
            </a:extLst>
          </p:cNvPr>
          <p:cNvSpPr txBox="1"/>
          <p:nvPr/>
        </p:nvSpPr>
        <p:spPr>
          <a:xfrm>
            <a:off x="7275166" y="4320801"/>
            <a:ext cx="14168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chemeClr val="bg2">
                    <a:lumMod val="2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ไม่บันทึกผ่าน </a:t>
            </a:r>
            <a:r>
              <a:rPr lang="en-US" sz="1200" b="1" dirty="0">
                <a:solidFill>
                  <a:schemeClr val="bg2">
                    <a:lumMod val="2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e-GP</a:t>
            </a:r>
            <a:endParaRPr lang="th-TH" sz="1200" b="1" dirty="0">
              <a:solidFill>
                <a:schemeClr val="bg2">
                  <a:lumMod val="25000"/>
                </a:schemeClr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8" name="กล่องข้อความ 27">
            <a:extLst>
              <a:ext uri="{FF2B5EF4-FFF2-40B4-BE49-F238E27FC236}">
                <a16:creationId xmlns:a16="http://schemas.microsoft.com/office/drawing/2014/main" id="{D97B3DDB-C8CF-A26D-1C0E-8D6CC05BCEF8}"/>
              </a:ext>
            </a:extLst>
          </p:cNvPr>
          <p:cNvSpPr txBox="1"/>
          <p:nvPr/>
        </p:nvSpPr>
        <p:spPr>
          <a:xfrm>
            <a:off x="7083350" y="4542708"/>
            <a:ext cx="16366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ว </a:t>
            </a:r>
            <a:r>
              <a:rPr lang="en-US" sz="12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322 </a:t>
            </a:r>
            <a:r>
              <a:rPr lang="th-TH" sz="12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/ว</a:t>
            </a:r>
            <a:r>
              <a:rPr lang="en-US" sz="12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119 </a:t>
            </a:r>
            <a:r>
              <a:rPr lang="th-TH" sz="12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/ว 62</a:t>
            </a:r>
          </a:p>
        </p:txBody>
      </p:sp>
      <p:sp>
        <p:nvSpPr>
          <p:cNvPr id="40" name="สี่เหลี่ยมผืนผ้า: มุมมน 39">
            <a:extLst>
              <a:ext uri="{FF2B5EF4-FFF2-40B4-BE49-F238E27FC236}">
                <a16:creationId xmlns:a16="http://schemas.microsoft.com/office/drawing/2014/main" id="{3E4DC140-5F19-75B3-471C-A3FC57D2BAA0}"/>
              </a:ext>
            </a:extLst>
          </p:cNvPr>
          <p:cNvSpPr/>
          <p:nvPr/>
        </p:nvSpPr>
        <p:spPr>
          <a:xfrm>
            <a:off x="5255962" y="103831"/>
            <a:ext cx="851710" cy="808094"/>
          </a:xfrm>
          <a:prstGeom prst="roundRect">
            <a:avLst>
              <a:gd name="adj" fmla="val 18736"/>
            </a:avLst>
          </a:prstGeom>
          <a:solidFill>
            <a:schemeClr val="accent5">
              <a:lumMod val="40000"/>
              <a:lumOff val="60000"/>
              <a:alpha val="5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1" name="กล่องข้อความ 40">
            <a:extLst>
              <a:ext uri="{FF2B5EF4-FFF2-40B4-BE49-F238E27FC236}">
                <a16:creationId xmlns:a16="http://schemas.microsoft.com/office/drawing/2014/main" id="{8227D366-4E25-6DB9-F997-C37FA2E2F349}"/>
              </a:ext>
            </a:extLst>
          </p:cNvPr>
          <p:cNvSpPr txBox="1"/>
          <p:nvPr/>
        </p:nvSpPr>
        <p:spPr>
          <a:xfrm>
            <a:off x="5290800" y="173992"/>
            <a:ext cx="5389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b="1" dirty="0">
                <a:latin typeface="Prompt" panose="00000500000000000000" pitchFamily="2" charset="-34"/>
                <a:cs typeface="Prompt" panose="00000500000000000000" pitchFamily="2" charset="-34"/>
              </a:rPr>
              <a:t>ขาขึ้น</a:t>
            </a:r>
            <a:endParaRPr lang="en-US" sz="12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2" name="กล่องข้อความ 41">
            <a:extLst>
              <a:ext uri="{FF2B5EF4-FFF2-40B4-BE49-F238E27FC236}">
                <a16:creationId xmlns:a16="http://schemas.microsoft.com/office/drawing/2014/main" id="{22B1D466-5722-045A-CECF-452EE144F584}"/>
              </a:ext>
            </a:extLst>
          </p:cNvPr>
          <p:cNvSpPr txBox="1"/>
          <p:nvPr/>
        </p:nvSpPr>
        <p:spPr>
          <a:xfrm>
            <a:off x="5576756" y="638704"/>
            <a:ext cx="5405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b="1" dirty="0">
                <a:latin typeface="Prompt" panose="00000500000000000000" pitchFamily="2" charset="-34"/>
                <a:cs typeface="Prompt" panose="00000500000000000000" pitchFamily="2" charset="-34"/>
              </a:rPr>
              <a:t>ขาลง</a:t>
            </a:r>
            <a:endParaRPr lang="en-US" sz="12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3" name="ลูกศร: ขึ้น 42">
            <a:extLst>
              <a:ext uri="{FF2B5EF4-FFF2-40B4-BE49-F238E27FC236}">
                <a16:creationId xmlns:a16="http://schemas.microsoft.com/office/drawing/2014/main" id="{F468CFD5-4A5B-6AB6-3F13-C84E313C7CC0}"/>
              </a:ext>
            </a:extLst>
          </p:cNvPr>
          <p:cNvSpPr/>
          <p:nvPr/>
        </p:nvSpPr>
        <p:spPr>
          <a:xfrm>
            <a:off x="5383201" y="385090"/>
            <a:ext cx="271959" cy="241190"/>
          </a:xfrm>
          <a:prstGeom prst="upArrow">
            <a:avLst/>
          </a:prstGeom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4" name="ลูกศร: ขึ้น 43">
            <a:extLst>
              <a:ext uri="{FF2B5EF4-FFF2-40B4-BE49-F238E27FC236}">
                <a16:creationId xmlns:a16="http://schemas.microsoft.com/office/drawing/2014/main" id="{658F79F9-AD87-A469-E211-103E5B835E01}"/>
              </a:ext>
            </a:extLst>
          </p:cNvPr>
          <p:cNvSpPr/>
          <p:nvPr/>
        </p:nvSpPr>
        <p:spPr>
          <a:xfrm rot="10800000">
            <a:off x="5660895" y="435278"/>
            <a:ext cx="271959" cy="241190"/>
          </a:xfrm>
          <a:prstGeom prst="upArrow">
            <a:avLst/>
          </a:prstGeom>
          <a:solidFill>
            <a:srgbClr val="0070C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1" name="กล่องข้อความ 30">
            <a:extLst>
              <a:ext uri="{FF2B5EF4-FFF2-40B4-BE49-F238E27FC236}">
                <a16:creationId xmlns:a16="http://schemas.microsoft.com/office/drawing/2014/main" id="{EEECCA9F-9D43-CFB2-792F-A5E812131B5F}"/>
              </a:ext>
            </a:extLst>
          </p:cNvPr>
          <p:cNvSpPr txBox="1"/>
          <p:nvPr/>
        </p:nvSpPr>
        <p:spPr>
          <a:xfrm>
            <a:off x="4636281" y="1256106"/>
            <a:ext cx="72808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100" b="1" dirty="0">
                <a:latin typeface="Prompt" panose="00000500000000000000" pitchFamily="2" charset="-34"/>
                <a:cs typeface="Prompt" panose="00000500000000000000" pitchFamily="2" charset="-34"/>
              </a:rPr>
              <a:t>เงินบำรุง</a:t>
            </a:r>
            <a:endParaRPr lang="en-US" sz="11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2" name="กล่องข้อความ 31">
            <a:extLst>
              <a:ext uri="{FF2B5EF4-FFF2-40B4-BE49-F238E27FC236}">
                <a16:creationId xmlns:a16="http://schemas.microsoft.com/office/drawing/2014/main" id="{90B271FC-EF19-D92D-44E7-7B05B8BB4E2C}"/>
              </a:ext>
            </a:extLst>
          </p:cNvPr>
          <p:cNvSpPr txBox="1"/>
          <p:nvPr/>
        </p:nvSpPr>
        <p:spPr>
          <a:xfrm>
            <a:off x="3239871" y="973565"/>
            <a:ext cx="17271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>
                <a:solidFill>
                  <a:schemeClr val="accent1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เงินนอกงบประมาณ</a:t>
            </a:r>
            <a:endParaRPr lang="en-US" sz="1400" b="1" dirty="0">
              <a:solidFill>
                <a:schemeClr val="accent1">
                  <a:lumMod val="75000"/>
                </a:schemeClr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3" name="กล่องข้อความ 32">
            <a:extLst>
              <a:ext uri="{FF2B5EF4-FFF2-40B4-BE49-F238E27FC236}">
                <a16:creationId xmlns:a16="http://schemas.microsoft.com/office/drawing/2014/main" id="{5EB4A6B6-449A-8506-55A3-D113F79EBBF3}"/>
              </a:ext>
            </a:extLst>
          </p:cNvPr>
          <p:cNvSpPr txBox="1"/>
          <p:nvPr/>
        </p:nvSpPr>
        <p:spPr>
          <a:xfrm>
            <a:off x="3316506" y="1400853"/>
            <a:ext cx="7752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100" b="1" dirty="0">
                <a:solidFill>
                  <a:srgbClr val="FF66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สสส.</a:t>
            </a:r>
            <a:endParaRPr lang="en-US" sz="1100" b="1" dirty="0">
              <a:solidFill>
                <a:srgbClr val="FF660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4" name="กล่องข้อความ 33">
            <a:extLst>
              <a:ext uri="{FF2B5EF4-FFF2-40B4-BE49-F238E27FC236}">
                <a16:creationId xmlns:a16="http://schemas.microsoft.com/office/drawing/2014/main" id="{0800D8DA-8E85-8FA1-A9AE-43F38F6714F4}"/>
              </a:ext>
            </a:extLst>
          </p:cNvPr>
          <p:cNvSpPr txBox="1"/>
          <p:nvPr/>
        </p:nvSpPr>
        <p:spPr>
          <a:xfrm>
            <a:off x="3542792" y="1229339"/>
            <a:ext cx="86535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dirty="0">
                <a:latin typeface="Prompt" panose="00000500000000000000" pitchFamily="2" charset="-34"/>
                <a:cs typeface="Prompt" panose="00000500000000000000" pitchFamily="2" charset="-34"/>
              </a:rPr>
              <a:t>สปสช.</a:t>
            </a:r>
            <a:endParaRPr lang="en-US" sz="105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5" name="กล่องข้อความ 34">
            <a:extLst>
              <a:ext uri="{FF2B5EF4-FFF2-40B4-BE49-F238E27FC236}">
                <a16:creationId xmlns:a16="http://schemas.microsoft.com/office/drawing/2014/main" id="{0976E9F7-4CD1-8872-40B1-93AD437FF514}"/>
              </a:ext>
            </a:extLst>
          </p:cNvPr>
          <p:cNvSpPr txBox="1"/>
          <p:nvPr/>
        </p:nvSpPr>
        <p:spPr>
          <a:xfrm>
            <a:off x="3844026" y="1425800"/>
            <a:ext cx="62400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latin typeface="Prompt" panose="00000500000000000000" pitchFamily="2" charset="-34"/>
                <a:cs typeface="Prompt" panose="00000500000000000000" pitchFamily="2" charset="-34"/>
              </a:rPr>
              <a:t>GF</a:t>
            </a:r>
          </a:p>
        </p:txBody>
      </p:sp>
      <p:pic>
        <p:nvPicPr>
          <p:cNvPr id="36" name="กราฟิก 35" descr="ดอลลาร์ ด้วยสีเติมแบบทึบ">
            <a:extLst>
              <a:ext uri="{FF2B5EF4-FFF2-40B4-BE49-F238E27FC236}">
                <a16:creationId xmlns:a16="http://schemas.microsoft.com/office/drawing/2014/main" id="{1239BBA3-E8E0-9759-50A5-3E9F1E9F77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142700" y="1089990"/>
            <a:ext cx="495554" cy="495554"/>
          </a:xfrm>
          <a:prstGeom prst="rect">
            <a:avLst/>
          </a:prstGeom>
        </p:spPr>
      </p:pic>
      <p:sp>
        <p:nvSpPr>
          <p:cNvPr id="37" name="กล่องข้อความ 36">
            <a:extLst>
              <a:ext uri="{FF2B5EF4-FFF2-40B4-BE49-F238E27FC236}">
                <a16:creationId xmlns:a16="http://schemas.microsoft.com/office/drawing/2014/main" id="{97EF6B8C-267D-1E78-03A9-596ECF90B22F}"/>
              </a:ext>
            </a:extLst>
          </p:cNvPr>
          <p:cNvSpPr txBox="1"/>
          <p:nvPr/>
        </p:nvSpPr>
        <p:spPr>
          <a:xfrm>
            <a:off x="4181096" y="1239310"/>
            <a:ext cx="72432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latin typeface="Prompt" panose="00000500000000000000" pitchFamily="2" charset="-34"/>
                <a:cs typeface="Prompt" panose="00000500000000000000" pitchFamily="2" charset="-34"/>
              </a:rPr>
              <a:t>TUC</a:t>
            </a:r>
          </a:p>
        </p:txBody>
      </p:sp>
      <p:sp>
        <p:nvSpPr>
          <p:cNvPr id="38" name="กล่องข้อความ 37">
            <a:extLst>
              <a:ext uri="{FF2B5EF4-FFF2-40B4-BE49-F238E27FC236}">
                <a16:creationId xmlns:a16="http://schemas.microsoft.com/office/drawing/2014/main" id="{CF93832F-27FA-EAD4-A772-2749D07707F6}"/>
              </a:ext>
            </a:extLst>
          </p:cNvPr>
          <p:cNvSpPr txBox="1"/>
          <p:nvPr/>
        </p:nvSpPr>
        <p:spPr>
          <a:xfrm>
            <a:off x="4244981" y="1417393"/>
            <a:ext cx="9760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latin typeface="Prompt" panose="00000500000000000000" pitchFamily="2" charset="-34"/>
                <a:cs typeface="Prompt" panose="00000500000000000000" pitchFamily="2" charset="-34"/>
              </a:rPr>
              <a:t>WHO</a:t>
            </a:r>
          </a:p>
        </p:txBody>
      </p:sp>
      <p:sp>
        <p:nvSpPr>
          <p:cNvPr id="55" name="กล่องข้อความ 54">
            <a:extLst>
              <a:ext uri="{FF2B5EF4-FFF2-40B4-BE49-F238E27FC236}">
                <a16:creationId xmlns:a16="http://schemas.microsoft.com/office/drawing/2014/main" id="{0C6A85B8-8C11-3BCA-A451-33D084EB4EDD}"/>
              </a:ext>
            </a:extLst>
          </p:cNvPr>
          <p:cNvSpPr txBox="1"/>
          <p:nvPr/>
        </p:nvSpPr>
        <p:spPr>
          <a:xfrm>
            <a:off x="9367583" y="2960469"/>
            <a:ext cx="230947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0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กระบวนการเบิกจ่าย </a:t>
            </a:r>
            <a:endParaRPr lang="th-TH" sz="20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57" name="กล่องข้อความ 56">
            <a:extLst>
              <a:ext uri="{FF2B5EF4-FFF2-40B4-BE49-F238E27FC236}">
                <a16:creationId xmlns:a16="http://schemas.microsoft.com/office/drawing/2014/main" id="{DD1C9B93-BC1D-2AB6-7366-AC22F92578CA}"/>
              </a:ext>
            </a:extLst>
          </p:cNvPr>
          <p:cNvSpPr txBox="1"/>
          <p:nvPr/>
        </p:nvSpPr>
        <p:spPr>
          <a:xfrm>
            <a:off x="7256137" y="3271080"/>
            <a:ext cx="145491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0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เบิกจ่าย </a:t>
            </a:r>
          </a:p>
        </p:txBody>
      </p:sp>
      <p:sp>
        <p:nvSpPr>
          <p:cNvPr id="58" name="ลูกศร: ขวา 57">
            <a:extLst>
              <a:ext uri="{FF2B5EF4-FFF2-40B4-BE49-F238E27FC236}">
                <a16:creationId xmlns:a16="http://schemas.microsoft.com/office/drawing/2014/main" id="{2517FE6A-48A3-E38B-F9A8-C8CDC4F0AFBF}"/>
              </a:ext>
            </a:extLst>
          </p:cNvPr>
          <p:cNvSpPr/>
          <p:nvPr/>
        </p:nvSpPr>
        <p:spPr>
          <a:xfrm rot="5400000">
            <a:off x="7757516" y="2704282"/>
            <a:ext cx="400111" cy="432559"/>
          </a:xfrm>
          <a:prstGeom prst="rightArrow">
            <a:avLst>
              <a:gd name="adj1" fmla="val 54318"/>
              <a:gd name="adj2" fmla="val 50000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63" name="ลูกศร: ขวา 62">
            <a:extLst>
              <a:ext uri="{FF2B5EF4-FFF2-40B4-BE49-F238E27FC236}">
                <a16:creationId xmlns:a16="http://schemas.microsoft.com/office/drawing/2014/main" id="{CBA490C6-3624-433C-E9D0-7D2BE222841F}"/>
              </a:ext>
            </a:extLst>
          </p:cNvPr>
          <p:cNvSpPr/>
          <p:nvPr/>
        </p:nvSpPr>
        <p:spPr>
          <a:xfrm>
            <a:off x="6826015" y="1140472"/>
            <a:ext cx="400111" cy="432559"/>
          </a:xfrm>
          <a:prstGeom prst="rightArrow">
            <a:avLst>
              <a:gd name="adj1" fmla="val 54318"/>
              <a:gd name="adj2" fmla="val 50000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64" name="ลูกศร: ขวา 63">
            <a:extLst>
              <a:ext uri="{FF2B5EF4-FFF2-40B4-BE49-F238E27FC236}">
                <a16:creationId xmlns:a16="http://schemas.microsoft.com/office/drawing/2014/main" id="{232CEC67-2043-ECD4-90EF-A14924AFF8A7}"/>
              </a:ext>
            </a:extLst>
          </p:cNvPr>
          <p:cNvSpPr/>
          <p:nvPr/>
        </p:nvSpPr>
        <p:spPr>
          <a:xfrm rot="5400000">
            <a:off x="4050935" y="1788411"/>
            <a:ext cx="388091" cy="432559"/>
          </a:xfrm>
          <a:prstGeom prst="rightArrow">
            <a:avLst>
              <a:gd name="adj1" fmla="val 54318"/>
              <a:gd name="adj2" fmla="val 500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65" name="ลูกศร: ขวา 64">
            <a:extLst>
              <a:ext uri="{FF2B5EF4-FFF2-40B4-BE49-F238E27FC236}">
                <a16:creationId xmlns:a16="http://schemas.microsoft.com/office/drawing/2014/main" id="{CA3470CF-D379-84BD-54B2-9612007DB124}"/>
              </a:ext>
            </a:extLst>
          </p:cNvPr>
          <p:cNvSpPr/>
          <p:nvPr/>
        </p:nvSpPr>
        <p:spPr>
          <a:xfrm rot="10800000">
            <a:off x="2502747" y="3144299"/>
            <a:ext cx="358619" cy="432559"/>
          </a:xfrm>
          <a:prstGeom prst="rightArrow">
            <a:avLst>
              <a:gd name="adj1" fmla="val 54318"/>
              <a:gd name="adj2" fmla="val 50000"/>
            </a:avLst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68" name="ลูกศร: ขวา 67">
            <a:extLst>
              <a:ext uri="{FF2B5EF4-FFF2-40B4-BE49-F238E27FC236}">
                <a16:creationId xmlns:a16="http://schemas.microsoft.com/office/drawing/2014/main" id="{A9AF5CE3-775F-99F4-0A5C-0E30D23B8A63}"/>
              </a:ext>
            </a:extLst>
          </p:cNvPr>
          <p:cNvSpPr/>
          <p:nvPr/>
        </p:nvSpPr>
        <p:spPr>
          <a:xfrm>
            <a:off x="6652561" y="5738482"/>
            <a:ext cx="346908" cy="432559"/>
          </a:xfrm>
          <a:prstGeom prst="rightArrow">
            <a:avLst>
              <a:gd name="adj1" fmla="val 54318"/>
              <a:gd name="adj2" fmla="val 50000"/>
            </a:avLst>
          </a:prstGeom>
          <a:solidFill>
            <a:srgbClr val="0070C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cxnSp>
        <p:nvCxnSpPr>
          <p:cNvPr id="70" name="ตัวเชื่อมต่อตรง 69">
            <a:extLst>
              <a:ext uri="{FF2B5EF4-FFF2-40B4-BE49-F238E27FC236}">
                <a16:creationId xmlns:a16="http://schemas.microsoft.com/office/drawing/2014/main" id="{008E32BF-EA6E-9F9E-A258-2890F3D84DDE}"/>
              </a:ext>
            </a:extLst>
          </p:cNvPr>
          <p:cNvCxnSpPr>
            <a:cxnSpLocks/>
          </p:cNvCxnSpPr>
          <p:nvPr/>
        </p:nvCxnSpPr>
        <p:spPr>
          <a:xfrm>
            <a:off x="3178392" y="5334007"/>
            <a:ext cx="315179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ตัวเชื่อมต่อตรง 70">
            <a:extLst>
              <a:ext uri="{FF2B5EF4-FFF2-40B4-BE49-F238E27FC236}">
                <a16:creationId xmlns:a16="http://schemas.microsoft.com/office/drawing/2014/main" id="{554DCF04-6A37-C32A-2405-D48A9C3AC2A3}"/>
              </a:ext>
            </a:extLst>
          </p:cNvPr>
          <p:cNvCxnSpPr/>
          <p:nvPr/>
        </p:nvCxnSpPr>
        <p:spPr>
          <a:xfrm>
            <a:off x="4733025" y="5334007"/>
            <a:ext cx="0" cy="1265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ลูกศร: โค้งขึ้น 73">
            <a:extLst>
              <a:ext uri="{FF2B5EF4-FFF2-40B4-BE49-F238E27FC236}">
                <a16:creationId xmlns:a16="http://schemas.microsoft.com/office/drawing/2014/main" id="{1B807AA2-4D55-E5D7-E725-94A2D3D62F6B}"/>
              </a:ext>
            </a:extLst>
          </p:cNvPr>
          <p:cNvSpPr/>
          <p:nvPr/>
        </p:nvSpPr>
        <p:spPr>
          <a:xfrm>
            <a:off x="6652561" y="4872378"/>
            <a:ext cx="1504235" cy="559958"/>
          </a:xfrm>
          <a:prstGeom prst="bentUpArrow">
            <a:avLst>
              <a:gd name="adj1" fmla="val 40332"/>
              <a:gd name="adj2" fmla="val 39950"/>
              <a:gd name="adj3" fmla="val 41946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76" name="ลูกศร: ขึ้น 75">
            <a:extLst>
              <a:ext uri="{FF2B5EF4-FFF2-40B4-BE49-F238E27FC236}">
                <a16:creationId xmlns:a16="http://schemas.microsoft.com/office/drawing/2014/main" id="{E953DCAC-2C49-569E-6C2D-954F991AD514}"/>
              </a:ext>
            </a:extLst>
          </p:cNvPr>
          <p:cNvSpPr/>
          <p:nvPr/>
        </p:nvSpPr>
        <p:spPr>
          <a:xfrm>
            <a:off x="7741292" y="3711593"/>
            <a:ext cx="450162" cy="391575"/>
          </a:xfrm>
          <a:prstGeom prst="up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77" name="ลูกศร: โค้งขึ้น 76">
            <a:extLst>
              <a:ext uri="{FF2B5EF4-FFF2-40B4-BE49-F238E27FC236}">
                <a16:creationId xmlns:a16="http://schemas.microsoft.com/office/drawing/2014/main" id="{0D7EF698-3E81-DD2E-721B-9EB200E0DC5A}"/>
              </a:ext>
            </a:extLst>
          </p:cNvPr>
          <p:cNvSpPr/>
          <p:nvPr/>
        </p:nvSpPr>
        <p:spPr>
          <a:xfrm>
            <a:off x="8797473" y="5511665"/>
            <a:ext cx="1052600" cy="571347"/>
          </a:xfrm>
          <a:prstGeom prst="bentUpArrow">
            <a:avLst>
              <a:gd name="adj1" fmla="val 38082"/>
              <a:gd name="adj2" fmla="val 36411"/>
              <a:gd name="adj3" fmla="val 46138"/>
            </a:avLst>
          </a:prstGeom>
          <a:solidFill>
            <a:srgbClr val="0070C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79" name="ลูกศร: ขึ้น 78">
            <a:extLst>
              <a:ext uri="{FF2B5EF4-FFF2-40B4-BE49-F238E27FC236}">
                <a16:creationId xmlns:a16="http://schemas.microsoft.com/office/drawing/2014/main" id="{6251C671-EAE6-A35C-6874-57D8D374FEB3}"/>
              </a:ext>
            </a:extLst>
          </p:cNvPr>
          <p:cNvSpPr/>
          <p:nvPr/>
        </p:nvSpPr>
        <p:spPr>
          <a:xfrm rot="10800000">
            <a:off x="10606879" y="5503288"/>
            <a:ext cx="435550" cy="463314"/>
          </a:xfrm>
          <a:prstGeom prst="upArrow">
            <a:avLst/>
          </a:prstGeom>
          <a:solidFill>
            <a:srgbClr val="0070C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82" name="กล่องข้อความ 81">
            <a:extLst>
              <a:ext uri="{FF2B5EF4-FFF2-40B4-BE49-F238E27FC236}">
                <a16:creationId xmlns:a16="http://schemas.microsoft.com/office/drawing/2014/main" id="{6B2F5046-E053-7A18-D5B7-9BA4F3B1B491}"/>
              </a:ext>
            </a:extLst>
          </p:cNvPr>
          <p:cNvSpPr txBox="1"/>
          <p:nvPr/>
        </p:nvSpPr>
        <p:spPr>
          <a:xfrm>
            <a:off x="116045" y="1061288"/>
            <a:ext cx="1683641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dirty="0">
                <a:latin typeface="Prompt" panose="00000500000000000000" pitchFamily="2" charset="-34"/>
                <a:cs typeface="Prompt" panose="00000500000000000000" pitchFamily="2" charset="-34"/>
              </a:rPr>
              <a:t>จัดซื้อจัดจ้าง ระเบียบฯ รับบริจาคของหน่วยบริการ กระทรวงสาธารณสุข 2561</a:t>
            </a:r>
            <a:endParaRPr lang="en-US" sz="1050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83" name="กล่องข้อความ 82">
            <a:extLst>
              <a:ext uri="{FF2B5EF4-FFF2-40B4-BE49-F238E27FC236}">
                <a16:creationId xmlns:a16="http://schemas.microsoft.com/office/drawing/2014/main" id="{765D8205-802F-981C-75DB-580908765ECE}"/>
              </a:ext>
            </a:extLst>
          </p:cNvPr>
          <p:cNvSpPr txBox="1"/>
          <p:nvPr/>
        </p:nvSpPr>
        <p:spPr>
          <a:xfrm>
            <a:off x="2233476" y="1417367"/>
            <a:ext cx="10234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เงินบริจาค</a:t>
            </a:r>
            <a:endParaRPr lang="en-US" sz="1400" b="1" dirty="0">
              <a:solidFill>
                <a:srgbClr val="C0000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pic>
        <p:nvPicPr>
          <p:cNvPr id="84" name="กราฟิก 83" descr="ดอลลาร์ ด้วยสีเติมแบบทึบ">
            <a:extLst>
              <a:ext uri="{FF2B5EF4-FFF2-40B4-BE49-F238E27FC236}">
                <a16:creationId xmlns:a16="http://schemas.microsoft.com/office/drawing/2014/main" id="{A63172A6-B4C4-8809-69CD-BF57614DA6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516084" y="1043979"/>
            <a:ext cx="381821" cy="381821"/>
          </a:xfrm>
          <a:prstGeom prst="rect">
            <a:avLst/>
          </a:prstGeom>
        </p:spPr>
      </p:pic>
      <p:sp>
        <p:nvSpPr>
          <p:cNvPr id="92" name="กล่องข้อความ 91">
            <a:extLst>
              <a:ext uri="{FF2B5EF4-FFF2-40B4-BE49-F238E27FC236}">
                <a16:creationId xmlns:a16="http://schemas.microsoft.com/office/drawing/2014/main" id="{67D18FBC-0346-6B04-232D-E444B4AB51B0}"/>
              </a:ext>
            </a:extLst>
          </p:cNvPr>
          <p:cNvSpPr txBox="1"/>
          <p:nvPr/>
        </p:nvSpPr>
        <p:spPr>
          <a:xfrm>
            <a:off x="8749517" y="139832"/>
            <a:ext cx="14998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ภาพรวม</a:t>
            </a:r>
          </a:p>
        </p:txBody>
      </p:sp>
      <p:sp>
        <p:nvSpPr>
          <p:cNvPr id="94" name="กล่องข้อความ 93">
            <a:extLst>
              <a:ext uri="{FF2B5EF4-FFF2-40B4-BE49-F238E27FC236}">
                <a16:creationId xmlns:a16="http://schemas.microsoft.com/office/drawing/2014/main" id="{AA5BDDFA-5B16-A947-4E6D-C121966400BC}"/>
              </a:ext>
            </a:extLst>
          </p:cNvPr>
          <p:cNvSpPr txBox="1"/>
          <p:nvPr/>
        </p:nvSpPr>
        <p:spPr>
          <a:xfrm>
            <a:off x="10068349" y="5983265"/>
            <a:ext cx="16747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การบริหารพัสดุ</a:t>
            </a:r>
          </a:p>
        </p:txBody>
      </p:sp>
      <p:sp>
        <p:nvSpPr>
          <p:cNvPr id="95" name="กล่องข้อความ 94">
            <a:extLst>
              <a:ext uri="{FF2B5EF4-FFF2-40B4-BE49-F238E27FC236}">
                <a16:creationId xmlns:a16="http://schemas.microsoft.com/office/drawing/2014/main" id="{4E3D856E-CD10-4A65-4C0C-E374068B6B1E}"/>
              </a:ext>
            </a:extLst>
          </p:cNvPr>
          <p:cNvSpPr txBox="1"/>
          <p:nvPr/>
        </p:nvSpPr>
        <p:spPr>
          <a:xfrm>
            <a:off x="7280317" y="6200681"/>
            <a:ext cx="1674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16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สัญญา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16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ตรวจรับ</a:t>
            </a:r>
          </a:p>
        </p:txBody>
      </p:sp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1C434922-8A7E-C693-6433-DB44425CA864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429" t="5714" b="5714"/>
          <a:stretch>
            <a:fillRect/>
          </a:stretch>
        </p:blipFill>
        <p:spPr>
          <a:xfrm>
            <a:off x="9977243" y="6326387"/>
            <a:ext cx="1856975" cy="276999"/>
          </a:xfrm>
          <a:custGeom>
            <a:avLst/>
            <a:gdLst>
              <a:gd name="connsiteX0" fmla="*/ 97464 w 3920277"/>
              <a:gd name="connsiteY0" fmla="*/ 0 h 584775"/>
              <a:gd name="connsiteX1" fmla="*/ 3822813 w 3920277"/>
              <a:gd name="connsiteY1" fmla="*/ 0 h 584775"/>
              <a:gd name="connsiteX2" fmla="*/ 3920277 w 3920277"/>
              <a:gd name="connsiteY2" fmla="*/ 97464 h 584775"/>
              <a:gd name="connsiteX3" fmla="*/ 3920277 w 3920277"/>
              <a:gd name="connsiteY3" fmla="*/ 487311 h 584775"/>
              <a:gd name="connsiteX4" fmla="*/ 3822813 w 3920277"/>
              <a:gd name="connsiteY4" fmla="*/ 584775 h 584775"/>
              <a:gd name="connsiteX5" fmla="*/ 97464 w 3920277"/>
              <a:gd name="connsiteY5" fmla="*/ 584775 h 584775"/>
              <a:gd name="connsiteX6" fmla="*/ 0 w 3920277"/>
              <a:gd name="connsiteY6" fmla="*/ 487311 h 584775"/>
              <a:gd name="connsiteX7" fmla="*/ 0 w 3920277"/>
              <a:gd name="connsiteY7" fmla="*/ 97464 h 584775"/>
              <a:gd name="connsiteX8" fmla="*/ 97464 w 3920277"/>
              <a:gd name="connsiteY8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20277" h="584775">
                <a:moveTo>
                  <a:pt x="97464" y="0"/>
                </a:moveTo>
                <a:lnTo>
                  <a:pt x="3822813" y="0"/>
                </a:lnTo>
                <a:cubicBezTo>
                  <a:pt x="3876641" y="0"/>
                  <a:pt x="3920277" y="43636"/>
                  <a:pt x="3920277" y="97464"/>
                </a:cubicBezTo>
                <a:lnTo>
                  <a:pt x="3920277" y="487311"/>
                </a:lnTo>
                <a:cubicBezTo>
                  <a:pt x="3920277" y="541139"/>
                  <a:pt x="3876641" y="584775"/>
                  <a:pt x="3822813" y="584775"/>
                </a:cubicBezTo>
                <a:lnTo>
                  <a:pt x="97464" y="584775"/>
                </a:lnTo>
                <a:cubicBezTo>
                  <a:pt x="43636" y="584775"/>
                  <a:pt x="0" y="541139"/>
                  <a:pt x="0" y="487311"/>
                </a:cubicBezTo>
                <a:lnTo>
                  <a:pt x="0" y="97464"/>
                </a:lnTo>
                <a:cubicBezTo>
                  <a:pt x="0" y="43636"/>
                  <a:pt x="43636" y="0"/>
                  <a:pt x="97464" y="0"/>
                </a:cubicBezTo>
                <a:close/>
              </a:path>
            </a:pathLst>
          </a:custGeom>
        </p:spPr>
      </p:pic>
      <p:sp>
        <p:nvSpPr>
          <p:cNvPr id="24" name="ลูกศร: ขวา 23">
            <a:extLst>
              <a:ext uri="{FF2B5EF4-FFF2-40B4-BE49-F238E27FC236}">
                <a16:creationId xmlns:a16="http://schemas.microsoft.com/office/drawing/2014/main" id="{301B872B-9702-4012-7607-CBAD4C58D8EA}"/>
              </a:ext>
            </a:extLst>
          </p:cNvPr>
          <p:cNvSpPr/>
          <p:nvPr/>
        </p:nvSpPr>
        <p:spPr>
          <a:xfrm rot="10800000">
            <a:off x="1839326" y="1065062"/>
            <a:ext cx="358619" cy="432559"/>
          </a:xfrm>
          <a:prstGeom prst="rightArrow">
            <a:avLst>
              <a:gd name="adj1" fmla="val 54318"/>
              <a:gd name="adj2" fmla="val 50000"/>
            </a:avLst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47710FB3-8AB0-CDA0-A75E-76149296577E}"/>
              </a:ext>
            </a:extLst>
          </p:cNvPr>
          <p:cNvSpPr txBox="1"/>
          <p:nvPr/>
        </p:nvSpPr>
        <p:spPr>
          <a:xfrm>
            <a:off x="5887228" y="1808050"/>
            <a:ext cx="5828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>
                <a:solidFill>
                  <a:schemeClr val="accent1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ว 41</a:t>
            </a:r>
            <a:endParaRPr lang="en-US" sz="1400" b="1" dirty="0">
              <a:solidFill>
                <a:schemeClr val="accent1">
                  <a:lumMod val="75000"/>
                </a:schemeClr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0" name="ลูกศร: ขวา 29">
            <a:extLst>
              <a:ext uri="{FF2B5EF4-FFF2-40B4-BE49-F238E27FC236}">
                <a16:creationId xmlns:a16="http://schemas.microsoft.com/office/drawing/2014/main" id="{AAAA764E-26B3-2534-89EB-D94915CD563B}"/>
              </a:ext>
            </a:extLst>
          </p:cNvPr>
          <p:cNvSpPr/>
          <p:nvPr/>
        </p:nvSpPr>
        <p:spPr>
          <a:xfrm rot="5400000">
            <a:off x="5541414" y="1770200"/>
            <a:ext cx="388091" cy="432559"/>
          </a:xfrm>
          <a:prstGeom prst="rightArrow">
            <a:avLst>
              <a:gd name="adj1" fmla="val 54318"/>
              <a:gd name="adj2" fmla="val 50000"/>
            </a:avLst>
          </a:prstGeom>
          <a:solidFill>
            <a:srgbClr val="0070C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6" name="กล่องข้อความ 45">
            <a:extLst>
              <a:ext uri="{FF2B5EF4-FFF2-40B4-BE49-F238E27FC236}">
                <a16:creationId xmlns:a16="http://schemas.microsoft.com/office/drawing/2014/main" id="{8AD00CE9-3576-9392-9A39-690E06C18D70}"/>
              </a:ext>
            </a:extLst>
          </p:cNvPr>
          <p:cNvSpPr txBox="1"/>
          <p:nvPr/>
        </p:nvSpPr>
        <p:spPr>
          <a:xfrm>
            <a:off x="10982241" y="5635761"/>
            <a:ext cx="11102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วัสดุ+ครุภัณฑ์</a:t>
            </a:r>
          </a:p>
        </p:txBody>
      </p:sp>
      <p:sp>
        <p:nvSpPr>
          <p:cNvPr id="51" name="ลูกศร: ขวา 50">
            <a:extLst>
              <a:ext uri="{FF2B5EF4-FFF2-40B4-BE49-F238E27FC236}">
                <a16:creationId xmlns:a16="http://schemas.microsoft.com/office/drawing/2014/main" id="{636D5B24-12D0-1270-9560-6B14422B0F1E}"/>
              </a:ext>
            </a:extLst>
          </p:cNvPr>
          <p:cNvSpPr/>
          <p:nvPr/>
        </p:nvSpPr>
        <p:spPr>
          <a:xfrm rot="5400000">
            <a:off x="4657812" y="3891195"/>
            <a:ext cx="230239" cy="347016"/>
          </a:xfrm>
          <a:prstGeom prst="rightArrow">
            <a:avLst>
              <a:gd name="adj1" fmla="val 54318"/>
              <a:gd name="adj2" fmla="val 50000"/>
            </a:avLst>
          </a:prstGeom>
          <a:solidFill>
            <a:srgbClr val="0070C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BC4FCAFA-05BD-7057-D7EC-DC1401BBA90E}"/>
              </a:ext>
            </a:extLst>
          </p:cNvPr>
          <p:cNvSpPr txBox="1"/>
          <p:nvPr/>
        </p:nvSpPr>
        <p:spPr>
          <a:xfrm>
            <a:off x="-327251" y="6130878"/>
            <a:ext cx="3485194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</p:spTree>
    <p:extLst>
      <p:ext uri="{BB962C8B-B14F-4D97-AF65-F5344CB8AC3E}">
        <p14:creationId xmlns:p14="http://schemas.microsoft.com/office/powerpoint/2010/main" val="32351180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: มุมมน 1">
            <a:extLst>
              <a:ext uri="{FF2B5EF4-FFF2-40B4-BE49-F238E27FC236}">
                <a16:creationId xmlns:a16="http://schemas.microsoft.com/office/drawing/2014/main" id="{1C07171B-DC4D-5DB9-418C-183544E9DF12}"/>
              </a:ext>
            </a:extLst>
          </p:cNvPr>
          <p:cNvSpPr/>
          <p:nvPr/>
        </p:nvSpPr>
        <p:spPr>
          <a:xfrm>
            <a:off x="1915751" y="4345493"/>
            <a:ext cx="1783621" cy="244940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  <a:alpha val="49804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2" name="สี่เหลี่ยมผืนผ้า: มุมมน 11">
            <a:extLst>
              <a:ext uri="{FF2B5EF4-FFF2-40B4-BE49-F238E27FC236}">
                <a16:creationId xmlns:a16="http://schemas.microsoft.com/office/drawing/2014/main" id="{EB8B732A-3B6C-A62C-FBE8-C1476615F397}"/>
              </a:ext>
            </a:extLst>
          </p:cNvPr>
          <p:cNvSpPr/>
          <p:nvPr/>
        </p:nvSpPr>
        <p:spPr>
          <a:xfrm>
            <a:off x="2687728" y="125535"/>
            <a:ext cx="1546385" cy="494221"/>
          </a:xfrm>
          <a:prstGeom prst="roundRect">
            <a:avLst>
              <a:gd name="adj" fmla="val 50000"/>
            </a:avLst>
          </a:prstGeom>
          <a:solidFill>
            <a:schemeClr val="accent5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20" name="ลูกศร: ขึ้น 219">
            <a:extLst>
              <a:ext uri="{FF2B5EF4-FFF2-40B4-BE49-F238E27FC236}">
                <a16:creationId xmlns:a16="http://schemas.microsoft.com/office/drawing/2014/main" id="{5B4AE942-424F-BE19-1308-B694C936076A}"/>
              </a:ext>
            </a:extLst>
          </p:cNvPr>
          <p:cNvSpPr/>
          <p:nvPr/>
        </p:nvSpPr>
        <p:spPr>
          <a:xfrm>
            <a:off x="7846474" y="4562579"/>
            <a:ext cx="438710" cy="1572813"/>
          </a:xfrm>
          <a:prstGeom prst="upArrow">
            <a:avLst>
              <a:gd name="adj1" fmla="val 56657"/>
              <a:gd name="adj2" fmla="val 50000"/>
            </a:avLst>
          </a:prstGeom>
          <a:solidFill>
            <a:srgbClr val="92D050"/>
          </a:solidFill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17" name="สี่เหลี่ยมผืนผ้า: มุมมน 216">
            <a:extLst>
              <a:ext uri="{FF2B5EF4-FFF2-40B4-BE49-F238E27FC236}">
                <a16:creationId xmlns:a16="http://schemas.microsoft.com/office/drawing/2014/main" id="{2FDF65A4-7712-2D7F-34F4-6686117B86B8}"/>
              </a:ext>
            </a:extLst>
          </p:cNvPr>
          <p:cNvSpPr/>
          <p:nvPr/>
        </p:nvSpPr>
        <p:spPr>
          <a:xfrm>
            <a:off x="7535614" y="6136524"/>
            <a:ext cx="1009928" cy="620330"/>
          </a:xfrm>
          <a:prstGeom prst="roundRect">
            <a:avLst>
              <a:gd name="adj" fmla="val 19575"/>
            </a:avLst>
          </a:prstGeom>
          <a:solidFill>
            <a:srgbClr val="9BE5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16" name="สี่เหลี่ยมผืนผ้า: มุมมน 215">
            <a:extLst>
              <a:ext uri="{FF2B5EF4-FFF2-40B4-BE49-F238E27FC236}">
                <a16:creationId xmlns:a16="http://schemas.microsoft.com/office/drawing/2014/main" id="{EC073C2F-1304-4D77-9EB9-C89C839A5F31}"/>
              </a:ext>
            </a:extLst>
          </p:cNvPr>
          <p:cNvSpPr/>
          <p:nvPr/>
        </p:nvSpPr>
        <p:spPr>
          <a:xfrm>
            <a:off x="4903427" y="6136525"/>
            <a:ext cx="2103705" cy="620330"/>
          </a:xfrm>
          <a:prstGeom prst="roundRect">
            <a:avLst>
              <a:gd name="adj" fmla="val 19575"/>
            </a:avLst>
          </a:prstGeom>
          <a:solidFill>
            <a:srgbClr val="9BE5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59" name="สี่เหลี่ยมผืนผ้า: มุมมน 158">
            <a:extLst>
              <a:ext uri="{FF2B5EF4-FFF2-40B4-BE49-F238E27FC236}">
                <a16:creationId xmlns:a16="http://schemas.microsoft.com/office/drawing/2014/main" id="{333C9ADC-3715-E12E-5445-D88B1592D42F}"/>
              </a:ext>
            </a:extLst>
          </p:cNvPr>
          <p:cNvSpPr/>
          <p:nvPr/>
        </p:nvSpPr>
        <p:spPr>
          <a:xfrm>
            <a:off x="6611824" y="3851201"/>
            <a:ext cx="2036629" cy="744997"/>
          </a:xfrm>
          <a:prstGeom prst="roundRect">
            <a:avLst>
              <a:gd name="adj" fmla="val 18545"/>
            </a:avLst>
          </a:prstGeom>
          <a:solidFill>
            <a:srgbClr val="FFC0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55" name="สี่เหลี่ยมผืนผ้า: มุมมน 154">
            <a:extLst>
              <a:ext uri="{FF2B5EF4-FFF2-40B4-BE49-F238E27FC236}">
                <a16:creationId xmlns:a16="http://schemas.microsoft.com/office/drawing/2014/main" id="{709FD87A-71F9-ADA2-777B-68AC64B767F2}"/>
              </a:ext>
            </a:extLst>
          </p:cNvPr>
          <p:cNvSpPr/>
          <p:nvPr/>
        </p:nvSpPr>
        <p:spPr>
          <a:xfrm>
            <a:off x="5377727" y="4678008"/>
            <a:ext cx="2202192" cy="1306739"/>
          </a:xfrm>
          <a:prstGeom prst="roundRect">
            <a:avLst>
              <a:gd name="adj" fmla="val 9359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48" name="สี่เหลี่ยมผืนผ้า: มุมมน 147">
            <a:extLst>
              <a:ext uri="{FF2B5EF4-FFF2-40B4-BE49-F238E27FC236}">
                <a16:creationId xmlns:a16="http://schemas.microsoft.com/office/drawing/2014/main" id="{37AFA6AB-C4B2-B862-E4FF-6FCDA32CF89A}"/>
              </a:ext>
            </a:extLst>
          </p:cNvPr>
          <p:cNvSpPr/>
          <p:nvPr/>
        </p:nvSpPr>
        <p:spPr>
          <a:xfrm>
            <a:off x="824278" y="172735"/>
            <a:ext cx="1098312" cy="1123745"/>
          </a:xfrm>
          <a:prstGeom prst="roundRect">
            <a:avLst>
              <a:gd name="adj" fmla="val 17793"/>
            </a:avLst>
          </a:prstGeom>
          <a:solidFill>
            <a:srgbClr val="FFE79B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40" name="ลูกศร: ขึ้น 139">
            <a:extLst>
              <a:ext uri="{FF2B5EF4-FFF2-40B4-BE49-F238E27FC236}">
                <a16:creationId xmlns:a16="http://schemas.microsoft.com/office/drawing/2014/main" id="{5A2D2252-29BA-AA2F-BB08-0E2A6A9FDE24}"/>
              </a:ext>
            </a:extLst>
          </p:cNvPr>
          <p:cNvSpPr/>
          <p:nvPr/>
        </p:nvSpPr>
        <p:spPr>
          <a:xfrm rot="5400000">
            <a:off x="1946972" y="4814023"/>
            <a:ext cx="815156" cy="931612"/>
          </a:xfrm>
          <a:prstGeom prst="upArrow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38" name="สี่เหลี่ยมผืนผ้า: มุมมน 137">
            <a:extLst>
              <a:ext uri="{FF2B5EF4-FFF2-40B4-BE49-F238E27FC236}">
                <a16:creationId xmlns:a16="http://schemas.microsoft.com/office/drawing/2014/main" id="{2F135558-D87C-D626-B8E2-4351A61B50DA}"/>
              </a:ext>
            </a:extLst>
          </p:cNvPr>
          <p:cNvSpPr/>
          <p:nvPr/>
        </p:nvSpPr>
        <p:spPr>
          <a:xfrm>
            <a:off x="764807" y="5419701"/>
            <a:ext cx="1098312" cy="823400"/>
          </a:xfrm>
          <a:prstGeom prst="roundRect">
            <a:avLst>
              <a:gd name="adj" fmla="val 17793"/>
            </a:avLst>
          </a:prstGeom>
          <a:solidFill>
            <a:schemeClr val="accent3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37" name="สี่เหลี่ยมผืนผ้า: มุมมน 136">
            <a:extLst>
              <a:ext uri="{FF2B5EF4-FFF2-40B4-BE49-F238E27FC236}">
                <a16:creationId xmlns:a16="http://schemas.microsoft.com/office/drawing/2014/main" id="{3DB0DED9-A1F6-1869-B276-875AA99A511C}"/>
              </a:ext>
            </a:extLst>
          </p:cNvPr>
          <p:cNvSpPr/>
          <p:nvPr/>
        </p:nvSpPr>
        <p:spPr>
          <a:xfrm>
            <a:off x="767559" y="4291344"/>
            <a:ext cx="1098312" cy="823400"/>
          </a:xfrm>
          <a:prstGeom prst="roundRect">
            <a:avLst>
              <a:gd name="adj" fmla="val 17793"/>
            </a:avLst>
          </a:prstGeom>
          <a:solidFill>
            <a:srgbClr val="FFE79B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32" name="ลูกศร: ขวา 131">
            <a:extLst>
              <a:ext uri="{FF2B5EF4-FFF2-40B4-BE49-F238E27FC236}">
                <a16:creationId xmlns:a16="http://schemas.microsoft.com/office/drawing/2014/main" id="{FB2769FD-065E-CEE1-74A2-7EE20AAC6913}"/>
              </a:ext>
            </a:extLst>
          </p:cNvPr>
          <p:cNvSpPr/>
          <p:nvPr/>
        </p:nvSpPr>
        <p:spPr>
          <a:xfrm>
            <a:off x="413790" y="1127780"/>
            <a:ext cx="9157210" cy="1595589"/>
          </a:xfrm>
          <a:prstGeom prst="rightArrow">
            <a:avLst>
              <a:gd name="adj1" fmla="val 78425"/>
              <a:gd name="adj2" fmla="val 50000"/>
            </a:avLst>
          </a:prstGeom>
          <a:solidFill>
            <a:srgbClr val="A2EE6C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30" name="สี่เหลี่ยมผืนผ้า: มุมมน 129">
            <a:extLst>
              <a:ext uri="{FF2B5EF4-FFF2-40B4-BE49-F238E27FC236}">
                <a16:creationId xmlns:a16="http://schemas.microsoft.com/office/drawing/2014/main" id="{CD80E028-455F-FA4C-D82B-DC1D548549D7}"/>
              </a:ext>
            </a:extLst>
          </p:cNvPr>
          <p:cNvSpPr/>
          <p:nvPr/>
        </p:nvSpPr>
        <p:spPr>
          <a:xfrm>
            <a:off x="2845980" y="4686658"/>
            <a:ext cx="2131337" cy="1298090"/>
          </a:xfrm>
          <a:prstGeom prst="roundRect">
            <a:avLst>
              <a:gd name="adj" fmla="val 10907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21" name="ลูกศร: โค้งขึ้น 120">
            <a:extLst>
              <a:ext uri="{FF2B5EF4-FFF2-40B4-BE49-F238E27FC236}">
                <a16:creationId xmlns:a16="http://schemas.microsoft.com/office/drawing/2014/main" id="{C52699EC-7732-1A04-4C30-2FD23B3A7BF2}"/>
              </a:ext>
            </a:extLst>
          </p:cNvPr>
          <p:cNvSpPr/>
          <p:nvPr/>
        </p:nvSpPr>
        <p:spPr>
          <a:xfrm flipV="1">
            <a:off x="413790" y="2689449"/>
            <a:ext cx="3192985" cy="1623299"/>
          </a:xfrm>
          <a:prstGeom prst="bentUpArrow">
            <a:avLst>
              <a:gd name="adj1" fmla="val 50000"/>
              <a:gd name="adj2" fmla="val 50000"/>
              <a:gd name="adj3" fmla="val 18941"/>
            </a:avLst>
          </a:prstGeom>
          <a:solidFill>
            <a:srgbClr val="9BE5FF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EA799E9C-53FB-E1C0-C088-A0A1673C3A91}"/>
              </a:ext>
            </a:extLst>
          </p:cNvPr>
          <p:cNvSpPr/>
          <p:nvPr/>
        </p:nvSpPr>
        <p:spPr>
          <a:xfrm>
            <a:off x="2388465" y="722473"/>
            <a:ext cx="2147403" cy="3079984"/>
          </a:xfrm>
          <a:prstGeom prst="roundRect">
            <a:avLst>
              <a:gd name="adj" fmla="val 9080"/>
            </a:avLst>
          </a:prstGeom>
          <a:solidFill>
            <a:srgbClr val="5B9BD5">
              <a:alpha val="36863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7" name="สี่เหลี่ยมผืนผ้า: มุมมน 6">
            <a:extLst>
              <a:ext uri="{FF2B5EF4-FFF2-40B4-BE49-F238E27FC236}">
                <a16:creationId xmlns:a16="http://schemas.microsoft.com/office/drawing/2014/main" id="{DCD91756-5C7A-E906-E732-835FE5F1C1F9}"/>
              </a:ext>
            </a:extLst>
          </p:cNvPr>
          <p:cNvSpPr/>
          <p:nvPr/>
        </p:nvSpPr>
        <p:spPr>
          <a:xfrm>
            <a:off x="8794701" y="704173"/>
            <a:ext cx="2889045" cy="3105282"/>
          </a:xfrm>
          <a:prstGeom prst="roundRect">
            <a:avLst>
              <a:gd name="adj" fmla="val 9359"/>
            </a:avLst>
          </a:prstGeom>
          <a:solidFill>
            <a:srgbClr val="F9ADD5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id="{A8FC21DE-B459-A3D7-95D2-16DC63CB24DF}"/>
              </a:ext>
            </a:extLst>
          </p:cNvPr>
          <p:cNvSpPr/>
          <p:nvPr/>
        </p:nvSpPr>
        <p:spPr>
          <a:xfrm>
            <a:off x="4947031" y="693166"/>
            <a:ext cx="3501925" cy="3109291"/>
          </a:xfrm>
          <a:prstGeom prst="roundRect">
            <a:avLst>
              <a:gd name="adj" fmla="val 9359"/>
            </a:avLst>
          </a:prstGeom>
          <a:solidFill>
            <a:srgbClr val="00B0F0">
              <a:alpha val="3882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863876DB-BB0C-A98B-C759-A636801181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2209" y="766849"/>
            <a:ext cx="1197054" cy="403605"/>
          </a:xfrm>
          <a:prstGeom prst="rect">
            <a:avLst/>
          </a:prstGeom>
          <a:ln w="28575">
            <a:noFill/>
          </a:ln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C001D3ED-4C38-500C-7E8A-7CA30C7C326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587" t="6991" r="26546" b="73609"/>
          <a:stretch/>
        </p:blipFill>
        <p:spPr>
          <a:xfrm>
            <a:off x="5779186" y="730354"/>
            <a:ext cx="1807287" cy="403606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id="{F20428E5-DC10-BCE3-DD9D-40417ED6088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29" t="5714" b="5714"/>
          <a:stretch>
            <a:fillRect/>
          </a:stretch>
        </p:blipFill>
        <p:spPr>
          <a:xfrm>
            <a:off x="9165081" y="735603"/>
            <a:ext cx="2228358" cy="332397"/>
          </a:xfrm>
          <a:custGeom>
            <a:avLst/>
            <a:gdLst>
              <a:gd name="connsiteX0" fmla="*/ 97464 w 3920277"/>
              <a:gd name="connsiteY0" fmla="*/ 0 h 584775"/>
              <a:gd name="connsiteX1" fmla="*/ 3822813 w 3920277"/>
              <a:gd name="connsiteY1" fmla="*/ 0 h 584775"/>
              <a:gd name="connsiteX2" fmla="*/ 3920277 w 3920277"/>
              <a:gd name="connsiteY2" fmla="*/ 97464 h 584775"/>
              <a:gd name="connsiteX3" fmla="*/ 3920277 w 3920277"/>
              <a:gd name="connsiteY3" fmla="*/ 487311 h 584775"/>
              <a:gd name="connsiteX4" fmla="*/ 3822813 w 3920277"/>
              <a:gd name="connsiteY4" fmla="*/ 584775 h 584775"/>
              <a:gd name="connsiteX5" fmla="*/ 97464 w 3920277"/>
              <a:gd name="connsiteY5" fmla="*/ 584775 h 584775"/>
              <a:gd name="connsiteX6" fmla="*/ 0 w 3920277"/>
              <a:gd name="connsiteY6" fmla="*/ 487311 h 584775"/>
              <a:gd name="connsiteX7" fmla="*/ 0 w 3920277"/>
              <a:gd name="connsiteY7" fmla="*/ 97464 h 584775"/>
              <a:gd name="connsiteX8" fmla="*/ 97464 w 3920277"/>
              <a:gd name="connsiteY8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20277" h="584775">
                <a:moveTo>
                  <a:pt x="97464" y="0"/>
                </a:moveTo>
                <a:lnTo>
                  <a:pt x="3822813" y="0"/>
                </a:lnTo>
                <a:cubicBezTo>
                  <a:pt x="3876641" y="0"/>
                  <a:pt x="3920277" y="43636"/>
                  <a:pt x="3920277" y="97464"/>
                </a:cubicBezTo>
                <a:lnTo>
                  <a:pt x="3920277" y="487311"/>
                </a:lnTo>
                <a:cubicBezTo>
                  <a:pt x="3920277" y="541139"/>
                  <a:pt x="3876641" y="584775"/>
                  <a:pt x="3822813" y="584775"/>
                </a:cubicBezTo>
                <a:lnTo>
                  <a:pt x="97464" y="584775"/>
                </a:lnTo>
                <a:cubicBezTo>
                  <a:pt x="43636" y="584775"/>
                  <a:pt x="0" y="541139"/>
                  <a:pt x="0" y="487311"/>
                </a:cubicBezTo>
                <a:lnTo>
                  <a:pt x="0" y="97464"/>
                </a:lnTo>
                <a:cubicBezTo>
                  <a:pt x="0" y="43636"/>
                  <a:pt x="43636" y="0"/>
                  <a:pt x="97464" y="0"/>
                </a:cubicBezTo>
                <a:close/>
              </a:path>
            </a:pathLst>
          </a:custGeom>
        </p:spPr>
      </p:pic>
      <p:sp>
        <p:nvSpPr>
          <p:cNvPr id="35" name="กล่องข้อความ 34">
            <a:extLst>
              <a:ext uri="{FF2B5EF4-FFF2-40B4-BE49-F238E27FC236}">
                <a16:creationId xmlns:a16="http://schemas.microsoft.com/office/drawing/2014/main" id="{BD1536E6-A470-FB00-901E-2BD1C4F3D092}"/>
              </a:ext>
            </a:extLst>
          </p:cNvPr>
          <p:cNvSpPr txBox="1"/>
          <p:nvPr/>
        </p:nvSpPr>
        <p:spPr>
          <a:xfrm>
            <a:off x="706700" y="1593400"/>
            <a:ext cx="16770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เงินงบประมาณ</a:t>
            </a:r>
            <a:endParaRPr lang="en-US" sz="1800" b="1" dirty="0">
              <a:solidFill>
                <a:srgbClr val="00206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6" name="กล่องข้อความ 35">
            <a:extLst>
              <a:ext uri="{FF2B5EF4-FFF2-40B4-BE49-F238E27FC236}">
                <a16:creationId xmlns:a16="http://schemas.microsoft.com/office/drawing/2014/main" id="{EF7813C7-5001-48ED-3C5F-5646CA672FFB}"/>
              </a:ext>
            </a:extLst>
          </p:cNvPr>
          <p:cNvSpPr txBox="1"/>
          <p:nvPr/>
        </p:nvSpPr>
        <p:spPr>
          <a:xfrm>
            <a:off x="587919" y="1880587"/>
            <a:ext cx="1714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เงินกู้</a:t>
            </a:r>
            <a:endParaRPr lang="en-US" sz="1800" b="1" dirty="0">
              <a:solidFill>
                <a:srgbClr val="00206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7" name="กล่องข้อความ 36">
            <a:extLst>
              <a:ext uri="{FF2B5EF4-FFF2-40B4-BE49-F238E27FC236}">
                <a16:creationId xmlns:a16="http://schemas.microsoft.com/office/drawing/2014/main" id="{C6A04088-C4E7-5246-B704-BAAA993B04CB}"/>
              </a:ext>
            </a:extLst>
          </p:cNvPr>
          <p:cNvSpPr txBox="1"/>
          <p:nvPr/>
        </p:nvSpPr>
        <p:spPr>
          <a:xfrm>
            <a:off x="912733" y="898625"/>
            <a:ext cx="10743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งบลงทุน</a:t>
            </a:r>
            <a:endParaRPr lang="en-US" sz="1800" b="1" dirty="0">
              <a:solidFill>
                <a:srgbClr val="C0000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8" name="กล่องข้อความ 37">
            <a:extLst>
              <a:ext uri="{FF2B5EF4-FFF2-40B4-BE49-F238E27FC236}">
                <a16:creationId xmlns:a16="http://schemas.microsoft.com/office/drawing/2014/main" id="{47B93359-0815-098D-8049-126720CF5060}"/>
              </a:ext>
            </a:extLst>
          </p:cNvPr>
          <p:cNvSpPr txBox="1"/>
          <p:nvPr/>
        </p:nvSpPr>
        <p:spPr>
          <a:xfrm>
            <a:off x="983103" y="196020"/>
            <a:ext cx="5389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b="1" dirty="0">
                <a:latin typeface="Prompt" panose="00000500000000000000" pitchFamily="2" charset="-34"/>
                <a:cs typeface="Prompt" panose="00000500000000000000" pitchFamily="2" charset="-34"/>
              </a:rPr>
              <a:t>ขาขึ้น</a:t>
            </a:r>
            <a:endParaRPr lang="en-US" sz="12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9" name="กล่องข้อความ 38">
            <a:extLst>
              <a:ext uri="{FF2B5EF4-FFF2-40B4-BE49-F238E27FC236}">
                <a16:creationId xmlns:a16="http://schemas.microsoft.com/office/drawing/2014/main" id="{CA008273-03D5-A0D3-8DD9-97077361DB21}"/>
              </a:ext>
            </a:extLst>
          </p:cNvPr>
          <p:cNvSpPr txBox="1"/>
          <p:nvPr/>
        </p:nvSpPr>
        <p:spPr>
          <a:xfrm>
            <a:off x="1269059" y="660732"/>
            <a:ext cx="54053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b="1" dirty="0">
                <a:latin typeface="Prompt" panose="00000500000000000000" pitchFamily="2" charset="-34"/>
                <a:cs typeface="Prompt" panose="00000500000000000000" pitchFamily="2" charset="-34"/>
              </a:rPr>
              <a:t>ขาลง</a:t>
            </a:r>
            <a:endParaRPr lang="en-US" sz="12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0" name="ลูกศร: ขึ้น 39">
            <a:extLst>
              <a:ext uri="{FF2B5EF4-FFF2-40B4-BE49-F238E27FC236}">
                <a16:creationId xmlns:a16="http://schemas.microsoft.com/office/drawing/2014/main" id="{660A46E7-317D-8158-D91B-4B0EDC14A760}"/>
              </a:ext>
            </a:extLst>
          </p:cNvPr>
          <p:cNvSpPr/>
          <p:nvPr/>
        </p:nvSpPr>
        <p:spPr>
          <a:xfrm>
            <a:off x="1075504" y="407118"/>
            <a:ext cx="271959" cy="241190"/>
          </a:xfrm>
          <a:prstGeom prst="upArrow">
            <a:avLst/>
          </a:prstGeom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1" name="ลูกศร: ขึ้น 40">
            <a:extLst>
              <a:ext uri="{FF2B5EF4-FFF2-40B4-BE49-F238E27FC236}">
                <a16:creationId xmlns:a16="http://schemas.microsoft.com/office/drawing/2014/main" id="{7C863AB6-6C50-9D7C-231B-0FCB334DB4DF}"/>
              </a:ext>
            </a:extLst>
          </p:cNvPr>
          <p:cNvSpPr/>
          <p:nvPr/>
        </p:nvSpPr>
        <p:spPr>
          <a:xfrm rot="10800000">
            <a:off x="1353198" y="457306"/>
            <a:ext cx="271959" cy="241190"/>
          </a:xfrm>
          <a:prstGeom prst="upArrow">
            <a:avLst/>
          </a:prstGeom>
          <a:solidFill>
            <a:srgbClr val="0070C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3" name="กล่องข้อความ 42">
            <a:extLst>
              <a:ext uri="{FF2B5EF4-FFF2-40B4-BE49-F238E27FC236}">
                <a16:creationId xmlns:a16="http://schemas.microsoft.com/office/drawing/2014/main" id="{A0E1B640-BEC0-A706-44B5-46F7F3C15218}"/>
              </a:ext>
            </a:extLst>
          </p:cNvPr>
          <p:cNvSpPr txBox="1"/>
          <p:nvPr/>
        </p:nvSpPr>
        <p:spPr>
          <a:xfrm>
            <a:off x="945595" y="2172483"/>
            <a:ext cx="9733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latin typeface="Prompt" panose="00000500000000000000" pitchFamily="2" charset="-34"/>
                <a:cs typeface="Prompt" panose="00000500000000000000" pitchFamily="2" charset="-34"/>
              </a:rPr>
              <a:t>เงินบำรุง</a:t>
            </a:r>
            <a:endParaRPr lang="en-US" sz="16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5" name="กล่องข้อความ 44">
            <a:extLst>
              <a:ext uri="{FF2B5EF4-FFF2-40B4-BE49-F238E27FC236}">
                <a16:creationId xmlns:a16="http://schemas.microsoft.com/office/drawing/2014/main" id="{77B4BB86-C2C1-10FB-B008-532ABB1E9F1B}"/>
              </a:ext>
            </a:extLst>
          </p:cNvPr>
          <p:cNvSpPr txBox="1"/>
          <p:nvPr/>
        </p:nvSpPr>
        <p:spPr>
          <a:xfrm>
            <a:off x="2264488" y="1355652"/>
            <a:ext cx="2395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การจัดซื้อจัดจ้าง</a:t>
            </a:r>
            <a:endParaRPr lang="en-US" sz="20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6" name="กล่องข้อความ 45">
            <a:extLst>
              <a:ext uri="{FF2B5EF4-FFF2-40B4-BE49-F238E27FC236}">
                <a16:creationId xmlns:a16="http://schemas.microsoft.com/office/drawing/2014/main" id="{3857AF42-29B8-8824-EAA8-87A1466E0113}"/>
              </a:ext>
            </a:extLst>
          </p:cNvPr>
          <p:cNvSpPr txBox="1"/>
          <p:nvPr/>
        </p:nvSpPr>
        <p:spPr>
          <a:xfrm>
            <a:off x="2640439" y="1929029"/>
            <a:ext cx="15504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1600" b="1" dirty="0">
                <a:latin typeface="Prompt" panose="00000500000000000000" pitchFamily="2" charset="-34"/>
                <a:cs typeface="Prompt" panose="00000500000000000000" pitchFamily="2" charset="-34"/>
              </a:rPr>
              <a:t>ข้อตกลง/ใบสั่ง</a:t>
            </a:r>
          </a:p>
          <a:p>
            <a:pPr algn="ctr"/>
            <a:r>
              <a:rPr lang="th-TH" sz="1600" b="1" dirty="0">
                <a:latin typeface="Prompt" panose="00000500000000000000" pitchFamily="2" charset="-34"/>
                <a:cs typeface="Prompt" panose="00000500000000000000" pitchFamily="2" charset="-34"/>
              </a:rPr>
              <a:t>/สัญญา</a:t>
            </a:r>
            <a:endParaRPr lang="en-US" sz="16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7" name="กล่องข้อความ 46">
            <a:extLst>
              <a:ext uri="{FF2B5EF4-FFF2-40B4-BE49-F238E27FC236}">
                <a16:creationId xmlns:a16="http://schemas.microsoft.com/office/drawing/2014/main" id="{3C4DDCA4-7443-413D-4772-50029E4F1528}"/>
              </a:ext>
            </a:extLst>
          </p:cNvPr>
          <p:cNvSpPr txBox="1"/>
          <p:nvPr/>
        </p:nvSpPr>
        <p:spPr>
          <a:xfrm>
            <a:off x="3470728" y="2127725"/>
            <a:ext cx="2643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latin typeface="Prompt" panose="00000500000000000000" pitchFamily="2" charset="-34"/>
                <a:cs typeface="Prompt" panose="00000500000000000000" pitchFamily="2" charset="-34"/>
              </a:rPr>
              <a:t>เลขคุมสัญญา </a:t>
            </a:r>
          </a:p>
          <a:p>
            <a:pPr algn="ctr"/>
            <a:r>
              <a:rPr lang="th-TH" sz="1200" b="1" dirty="0">
                <a:latin typeface="Prompt" panose="00000500000000000000" pitchFamily="2" charset="-34"/>
                <a:cs typeface="Prompt" panose="00000500000000000000" pitchFamily="2" charset="-34"/>
              </a:rPr>
              <a:t>เลขที่โครงการ</a:t>
            </a:r>
            <a:endParaRPr lang="en-US" sz="12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8" name="กล่องข้อความ 47">
            <a:extLst>
              <a:ext uri="{FF2B5EF4-FFF2-40B4-BE49-F238E27FC236}">
                <a16:creationId xmlns:a16="http://schemas.microsoft.com/office/drawing/2014/main" id="{8908C78C-7BFF-D96D-E46B-B052931D592E}"/>
              </a:ext>
            </a:extLst>
          </p:cNvPr>
          <p:cNvSpPr txBox="1"/>
          <p:nvPr/>
        </p:nvSpPr>
        <p:spPr>
          <a:xfrm>
            <a:off x="5329358" y="1903292"/>
            <a:ext cx="13564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1600" b="1" dirty="0">
                <a:latin typeface="Prompt" panose="00000500000000000000" pitchFamily="2" charset="-34"/>
                <a:cs typeface="Prompt" panose="00000500000000000000" pitchFamily="2" charset="-34"/>
              </a:rPr>
              <a:t>ใบสั่งซื้อ/จ้าง</a:t>
            </a:r>
          </a:p>
          <a:p>
            <a:pPr algn="ctr"/>
            <a:r>
              <a:rPr lang="th-TH" sz="1600" b="1" dirty="0">
                <a:latin typeface="Prompt" panose="00000500000000000000" pitchFamily="2" charset="-34"/>
                <a:cs typeface="Prompt" panose="00000500000000000000" pitchFamily="2" charset="-34"/>
              </a:rPr>
              <a:t>/เช่า </a:t>
            </a:r>
            <a:r>
              <a:rPr lang="en-US" sz="1600" b="1" dirty="0">
                <a:latin typeface="Prompt" panose="00000500000000000000" pitchFamily="2" charset="-34"/>
                <a:cs typeface="Prompt" panose="00000500000000000000" pitchFamily="2" charset="-34"/>
              </a:rPr>
              <a:t>(PO)</a:t>
            </a:r>
          </a:p>
        </p:txBody>
      </p:sp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F10C25F9-22CD-A6E4-09D7-21C0D2DD4198}"/>
              </a:ext>
            </a:extLst>
          </p:cNvPr>
          <p:cNvSpPr txBox="1"/>
          <p:nvPr/>
        </p:nvSpPr>
        <p:spPr>
          <a:xfrm>
            <a:off x="5426340" y="1331975"/>
            <a:ext cx="11833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latin typeface="Prompt" panose="00000500000000000000" pitchFamily="2" charset="-34"/>
                <a:cs typeface="Prompt" panose="00000500000000000000" pitchFamily="2" charset="-34"/>
              </a:rPr>
              <a:t>ข้อมูลผู้ขาย</a:t>
            </a:r>
            <a:endParaRPr lang="en-US" sz="16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50" name="กล่องข้อความ 49">
            <a:extLst>
              <a:ext uri="{FF2B5EF4-FFF2-40B4-BE49-F238E27FC236}">
                <a16:creationId xmlns:a16="http://schemas.microsoft.com/office/drawing/2014/main" id="{060B4B45-5B8F-31C4-990F-24D47C578D4A}"/>
              </a:ext>
            </a:extLst>
          </p:cNvPr>
          <p:cNvSpPr txBox="1"/>
          <p:nvPr/>
        </p:nvSpPr>
        <p:spPr>
          <a:xfrm>
            <a:off x="5489450" y="2729631"/>
            <a:ext cx="1002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ตรวจรับ</a:t>
            </a:r>
            <a:endParaRPr lang="en-US" sz="1800" b="1" dirty="0">
              <a:solidFill>
                <a:srgbClr val="C0000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52" name="กล่องข้อความ 51">
            <a:extLst>
              <a:ext uri="{FF2B5EF4-FFF2-40B4-BE49-F238E27FC236}">
                <a16:creationId xmlns:a16="http://schemas.microsoft.com/office/drawing/2014/main" id="{96603FF7-970F-6308-A19D-283B67471E8D}"/>
              </a:ext>
            </a:extLst>
          </p:cNvPr>
          <p:cNvSpPr txBox="1"/>
          <p:nvPr/>
        </p:nvSpPr>
        <p:spPr>
          <a:xfrm>
            <a:off x="3231731" y="2717414"/>
            <a:ext cx="1002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ตรวจรับ</a:t>
            </a:r>
            <a:endParaRPr lang="en-US" sz="1800" b="1" dirty="0">
              <a:solidFill>
                <a:srgbClr val="C0000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53" name="กล่องข้อความ 52">
            <a:extLst>
              <a:ext uri="{FF2B5EF4-FFF2-40B4-BE49-F238E27FC236}">
                <a16:creationId xmlns:a16="http://schemas.microsoft.com/office/drawing/2014/main" id="{698EB0C9-3D90-AEF9-BE94-EB4CE5B7FC95}"/>
              </a:ext>
            </a:extLst>
          </p:cNvPr>
          <p:cNvSpPr txBox="1"/>
          <p:nvPr/>
        </p:nvSpPr>
        <p:spPr>
          <a:xfrm>
            <a:off x="3308196" y="3278410"/>
            <a:ext cx="8531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latin typeface="Prompt" panose="00000500000000000000" pitchFamily="2" charset="-34"/>
                <a:cs typeface="Prompt" panose="00000500000000000000" pitchFamily="2" charset="-34"/>
              </a:rPr>
              <a:t>เบิกจ่าย</a:t>
            </a:r>
            <a:endParaRPr lang="en-US" sz="16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54" name="กล่องข้อความ 53">
            <a:extLst>
              <a:ext uri="{FF2B5EF4-FFF2-40B4-BE49-F238E27FC236}">
                <a16:creationId xmlns:a16="http://schemas.microsoft.com/office/drawing/2014/main" id="{D084C9B4-EED0-DDDA-B2B6-544BC7460CBE}"/>
              </a:ext>
            </a:extLst>
          </p:cNvPr>
          <p:cNvSpPr txBox="1"/>
          <p:nvPr/>
        </p:nvSpPr>
        <p:spPr>
          <a:xfrm>
            <a:off x="5613304" y="3271773"/>
            <a:ext cx="8531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latin typeface="Prompt" panose="00000500000000000000" pitchFamily="2" charset="-34"/>
                <a:cs typeface="Prompt" panose="00000500000000000000" pitchFamily="2" charset="-34"/>
              </a:rPr>
              <a:t>เบิกจ่าย</a:t>
            </a:r>
            <a:endParaRPr lang="en-US" sz="16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56" name="ลูกศร: ขึ้น-ลง 55">
            <a:extLst>
              <a:ext uri="{FF2B5EF4-FFF2-40B4-BE49-F238E27FC236}">
                <a16:creationId xmlns:a16="http://schemas.microsoft.com/office/drawing/2014/main" id="{F715471F-BF67-624E-B249-36CF807A385F}"/>
              </a:ext>
            </a:extLst>
          </p:cNvPr>
          <p:cNvSpPr/>
          <p:nvPr/>
        </p:nvSpPr>
        <p:spPr>
          <a:xfrm rot="5400000">
            <a:off x="4663522" y="1487346"/>
            <a:ext cx="237433" cy="1163169"/>
          </a:xfrm>
          <a:prstGeom prst="upDownArrow">
            <a:avLst/>
          </a:prstGeom>
          <a:solidFill>
            <a:srgbClr val="00B0F0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57" name="กล่องข้อความ 56">
            <a:extLst>
              <a:ext uri="{FF2B5EF4-FFF2-40B4-BE49-F238E27FC236}">
                <a16:creationId xmlns:a16="http://schemas.microsoft.com/office/drawing/2014/main" id="{E554FC53-80C8-1EC8-08FD-3526EC2E34A8}"/>
              </a:ext>
            </a:extLst>
          </p:cNvPr>
          <p:cNvSpPr txBox="1"/>
          <p:nvPr/>
        </p:nvSpPr>
        <p:spPr>
          <a:xfrm>
            <a:off x="4354707" y="1699598"/>
            <a:ext cx="774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 err="1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บส</a:t>
            </a:r>
            <a:r>
              <a:rPr lang="th-TH" sz="18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.01</a:t>
            </a:r>
            <a:endParaRPr lang="en-US" sz="1800" b="1" dirty="0">
              <a:solidFill>
                <a:srgbClr val="0070C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58" name="ลูกศร: ขึ้น-ลง 57">
            <a:extLst>
              <a:ext uri="{FF2B5EF4-FFF2-40B4-BE49-F238E27FC236}">
                <a16:creationId xmlns:a16="http://schemas.microsoft.com/office/drawing/2014/main" id="{B5A13DE8-63B4-6285-F524-DA2DBB96C417}"/>
              </a:ext>
            </a:extLst>
          </p:cNvPr>
          <p:cNvSpPr/>
          <p:nvPr/>
        </p:nvSpPr>
        <p:spPr>
          <a:xfrm rot="5400000">
            <a:off x="4639767" y="2254786"/>
            <a:ext cx="237433" cy="1187342"/>
          </a:xfrm>
          <a:prstGeom prst="upDownArrow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59" name="กล่องข้อความ 58">
            <a:extLst>
              <a:ext uri="{FF2B5EF4-FFF2-40B4-BE49-F238E27FC236}">
                <a16:creationId xmlns:a16="http://schemas.microsoft.com/office/drawing/2014/main" id="{9CCA4F52-80FD-6810-9183-11B0EAF9EC4E}"/>
              </a:ext>
            </a:extLst>
          </p:cNvPr>
          <p:cNvSpPr txBox="1"/>
          <p:nvPr/>
        </p:nvSpPr>
        <p:spPr>
          <a:xfrm>
            <a:off x="3453249" y="2893061"/>
            <a:ext cx="26436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latin typeface="Prompt" panose="00000500000000000000" pitchFamily="2" charset="-34"/>
                <a:cs typeface="Prompt" panose="00000500000000000000" pitchFamily="2" charset="-34"/>
              </a:rPr>
              <a:t>เลขคุมตรวจรับ</a:t>
            </a:r>
            <a:endParaRPr lang="en-US" sz="12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60" name="ลูกศร: ขึ้น 59">
            <a:extLst>
              <a:ext uri="{FF2B5EF4-FFF2-40B4-BE49-F238E27FC236}">
                <a16:creationId xmlns:a16="http://schemas.microsoft.com/office/drawing/2014/main" id="{99790C00-42C1-5C94-937C-792D5E88B243}"/>
              </a:ext>
            </a:extLst>
          </p:cNvPr>
          <p:cNvSpPr/>
          <p:nvPr/>
        </p:nvSpPr>
        <p:spPr>
          <a:xfrm rot="10800000">
            <a:off x="5874271" y="1620418"/>
            <a:ext cx="271959" cy="241190"/>
          </a:xfrm>
          <a:prstGeom prst="upArrow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61" name="ลูกศร: ขึ้น 60">
            <a:extLst>
              <a:ext uri="{FF2B5EF4-FFF2-40B4-BE49-F238E27FC236}">
                <a16:creationId xmlns:a16="http://schemas.microsoft.com/office/drawing/2014/main" id="{35215D3B-271B-C06C-4A94-87B7EBE8CE4D}"/>
              </a:ext>
            </a:extLst>
          </p:cNvPr>
          <p:cNvSpPr/>
          <p:nvPr/>
        </p:nvSpPr>
        <p:spPr>
          <a:xfrm rot="10800000">
            <a:off x="5874271" y="2422832"/>
            <a:ext cx="271959" cy="254289"/>
          </a:xfrm>
          <a:prstGeom prst="upArrow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62" name="ลูกศร: ขึ้น 61">
            <a:extLst>
              <a:ext uri="{FF2B5EF4-FFF2-40B4-BE49-F238E27FC236}">
                <a16:creationId xmlns:a16="http://schemas.microsoft.com/office/drawing/2014/main" id="{D31D824D-9F75-6284-14E7-43836C1A8877}"/>
              </a:ext>
            </a:extLst>
          </p:cNvPr>
          <p:cNvSpPr/>
          <p:nvPr/>
        </p:nvSpPr>
        <p:spPr>
          <a:xfrm rot="10800000">
            <a:off x="5874271" y="3018498"/>
            <a:ext cx="271959" cy="287017"/>
          </a:xfrm>
          <a:prstGeom prst="upArrow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66" name="กล่องข้อความ 65">
            <a:extLst>
              <a:ext uri="{FF2B5EF4-FFF2-40B4-BE49-F238E27FC236}">
                <a16:creationId xmlns:a16="http://schemas.microsoft.com/office/drawing/2014/main" id="{DFC48D3F-46A8-AAA3-ADD8-8F0C83307A5D}"/>
              </a:ext>
            </a:extLst>
          </p:cNvPr>
          <p:cNvSpPr txBox="1"/>
          <p:nvPr/>
        </p:nvSpPr>
        <p:spPr>
          <a:xfrm>
            <a:off x="2245637" y="1660750"/>
            <a:ext cx="23953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latin typeface="Prompt" panose="00000500000000000000" pitchFamily="2" charset="-34"/>
                <a:cs typeface="Prompt" panose="00000500000000000000" pitchFamily="2" charset="-34"/>
              </a:rPr>
              <a:t>ผู้ค้าภาครัฐ</a:t>
            </a:r>
            <a:endParaRPr lang="en-US" sz="16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68" name="กล่องข้อความ 67">
            <a:extLst>
              <a:ext uri="{FF2B5EF4-FFF2-40B4-BE49-F238E27FC236}">
                <a16:creationId xmlns:a16="http://schemas.microsoft.com/office/drawing/2014/main" id="{A9498FBF-FB34-7473-DD2E-814B1746E82B}"/>
              </a:ext>
            </a:extLst>
          </p:cNvPr>
          <p:cNvSpPr txBox="1"/>
          <p:nvPr/>
        </p:nvSpPr>
        <p:spPr>
          <a:xfrm>
            <a:off x="849047" y="2697949"/>
            <a:ext cx="14334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chemeClr val="accent1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เงินนอกงบฯ</a:t>
            </a:r>
            <a:endParaRPr lang="en-US" sz="1800" b="1" dirty="0">
              <a:solidFill>
                <a:schemeClr val="accent1">
                  <a:lumMod val="75000"/>
                </a:schemeClr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69" name="กล่องข้อความ 68">
            <a:extLst>
              <a:ext uri="{FF2B5EF4-FFF2-40B4-BE49-F238E27FC236}">
                <a16:creationId xmlns:a16="http://schemas.microsoft.com/office/drawing/2014/main" id="{94ED2BD2-28B7-0C1E-4B09-37804E01D2BE}"/>
              </a:ext>
            </a:extLst>
          </p:cNvPr>
          <p:cNvSpPr txBox="1"/>
          <p:nvPr/>
        </p:nvSpPr>
        <p:spPr>
          <a:xfrm>
            <a:off x="836282" y="3178918"/>
            <a:ext cx="7752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solidFill>
                  <a:srgbClr val="FF66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สสส.</a:t>
            </a:r>
            <a:endParaRPr lang="en-US" sz="1600" b="1" dirty="0">
              <a:solidFill>
                <a:srgbClr val="FF660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70" name="กล่องข้อความ 69">
            <a:extLst>
              <a:ext uri="{FF2B5EF4-FFF2-40B4-BE49-F238E27FC236}">
                <a16:creationId xmlns:a16="http://schemas.microsoft.com/office/drawing/2014/main" id="{91CF6C7F-4973-353E-3DAB-67BC83D4EEA6}"/>
              </a:ext>
            </a:extLst>
          </p:cNvPr>
          <p:cNvSpPr txBox="1"/>
          <p:nvPr/>
        </p:nvSpPr>
        <p:spPr>
          <a:xfrm>
            <a:off x="842947" y="2975893"/>
            <a:ext cx="8653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>
                <a:latin typeface="Prompt" panose="00000500000000000000" pitchFamily="2" charset="-34"/>
                <a:cs typeface="Prompt" panose="00000500000000000000" pitchFamily="2" charset="-34"/>
              </a:rPr>
              <a:t>สปสช.</a:t>
            </a:r>
            <a:endParaRPr lang="en-US" sz="14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71" name="กล่องข้อความ 70">
            <a:extLst>
              <a:ext uri="{FF2B5EF4-FFF2-40B4-BE49-F238E27FC236}">
                <a16:creationId xmlns:a16="http://schemas.microsoft.com/office/drawing/2014/main" id="{1D4035CA-E2D6-C2B3-B468-7C42DBCDBFC6}"/>
              </a:ext>
            </a:extLst>
          </p:cNvPr>
          <p:cNvSpPr txBox="1"/>
          <p:nvPr/>
        </p:nvSpPr>
        <p:spPr>
          <a:xfrm>
            <a:off x="1431662" y="2988489"/>
            <a:ext cx="6240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Prompt" panose="00000500000000000000" pitchFamily="2" charset="-34"/>
                <a:cs typeface="Prompt" panose="00000500000000000000" pitchFamily="2" charset="-34"/>
              </a:rPr>
              <a:t>GF</a:t>
            </a:r>
          </a:p>
        </p:txBody>
      </p:sp>
      <p:pic>
        <p:nvPicPr>
          <p:cNvPr id="74" name="กราฟิก 73" descr="ดอลลาร์ ด้วยสีเติมแบบทึบ">
            <a:extLst>
              <a:ext uri="{FF2B5EF4-FFF2-40B4-BE49-F238E27FC236}">
                <a16:creationId xmlns:a16="http://schemas.microsoft.com/office/drawing/2014/main" id="{98AC04B9-08F3-A3C0-4DD9-374DFC64CDE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51679" y="1548889"/>
            <a:ext cx="757791" cy="757791"/>
          </a:xfrm>
          <a:prstGeom prst="rect">
            <a:avLst/>
          </a:prstGeom>
        </p:spPr>
      </p:pic>
      <p:pic>
        <p:nvPicPr>
          <p:cNvPr id="75" name="กราฟิก 74" descr="ดอลลาร์ ด้วยสีเติมแบบทึบ">
            <a:extLst>
              <a:ext uri="{FF2B5EF4-FFF2-40B4-BE49-F238E27FC236}">
                <a16:creationId xmlns:a16="http://schemas.microsoft.com/office/drawing/2014/main" id="{7CFC5E28-6333-FDDD-B605-BB48F78ACED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70342" y="2750461"/>
            <a:ext cx="757791" cy="757791"/>
          </a:xfrm>
          <a:prstGeom prst="rect">
            <a:avLst/>
          </a:prstGeom>
        </p:spPr>
      </p:pic>
      <p:sp>
        <p:nvSpPr>
          <p:cNvPr id="100" name="สี่เหลี่ยมผืนผ้า: มุมมน 99">
            <a:extLst>
              <a:ext uri="{FF2B5EF4-FFF2-40B4-BE49-F238E27FC236}">
                <a16:creationId xmlns:a16="http://schemas.microsoft.com/office/drawing/2014/main" id="{213B62BA-2975-E25D-DF1F-F6199AC71D17}"/>
              </a:ext>
            </a:extLst>
          </p:cNvPr>
          <p:cNvSpPr/>
          <p:nvPr/>
        </p:nvSpPr>
        <p:spPr>
          <a:xfrm>
            <a:off x="6571914" y="1308278"/>
            <a:ext cx="1672269" cy="2403405"/>
          </a:xfrm>
          <a:prstGeom prst="roundRect">
            <a:avLst>
              <a:gd name="adj" fmla="val 14992"/>
            </a:avLst>
          </a:prstGeom>
          <a:solidFill>
            <a:schemeClr val="bg1"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77" name="กล่องข้อความ 76">
            <a:extLst>
              <a:ext uri="{FF2B5EF4-FFF2-40B4-BE49-F238E27FC236}">
                <a16:creationId xmlns:a16="http://schemas.microsoft.com/office/drawing/2014/main" id="{9C60DB3D-E55F-DC84-128D-16452B7EEE2B}"/>
              </a:ext>
            </a:extLst>
          </p:cNvPr>
          <p:cNvSpPr txBox="1"/>
          <p:nvPr/>
        </p:nvSpPr>
        <p:spPr>
          <a:xfrm>
            <a:off x="6616493" y="1377233"/>
            <a:ext cx="16273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latin typeface="Prompt" panose="00000500000000000000" pitchFamily="2" charset="-34"/>
                <a:cs typeface="Prompt" panose="00000500000000000000" pitchFamily="2" charset="-34"/>
              </a:rPr>
              <a:t>FA-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สินทรัพย์</a:t>
            </a:r>
            <a:endParaRPr lang="en-US" sz="20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84" name="กล่องข้อความ 83">
            <a:extLst>
              <a:ext uri="{FF2B5EF4-FFF2-40B4-BE49-F238E27FC236}">
                <a16:creationId xmlns:a16="http://schemas.microsoft.com/office/drawing/2014/main" id="{5F3605FC-E50D-3BA1-CBFB-AC9037DAE134}"/>
              </a:ext>
            </a:extLst>
          </p:cNvPr>
          <p:cNvSpPr txBox="1"/>
          <p:nvPr/>
        </p:nvSpPr>
        <p:spPr>
          <a:xfrm>
            <a:off x="6501910" y="1759267"/>
            <a:ext cx="1741182" cy="3385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th-TH" sz="1600" b="1" dirty="0">
                <a:latin typeface="Prompt" panose="00000500000000000000" pitchFamily="2" charset="-34"/>
                <a:cs typeface="Prompt" panose="00000500000000000000" pitchFamily="2" charset="-34"/>
              </a:rPr>
              <a:t>  * สร้างสินทรัพย์</a:t>
            </a:r>
            <a:endParaRPr lang="en-US" sz="16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03" name="กล่องข้อความ 102">
            <a:extLst>
              <a:ext uri="{FF2B5EF4-FFF2-40B4-BE49-F238E27FC236}">
                <a16:creationId xmlns:a16="http://schemas.microsoft.com/office/drawing/2014/main" id="{844C6D23-859F-5EFD-52FD-C534741B1D91}"/>
              </a:ext>
            </a:extLst>
          </p:cNvPr>
          <p:cNvSpPr txBox="1"/>
          <p:nvPr/>
        </p:nvSpPr>
        <p:spPr>
          <a:xfrm>
            <a:off x="6491975" y="2274182"/>
            <a:ext cx="1661032" cy="3385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th-TH" sz="1600" b="1" dirty="0">
                <a:latin typeface="Prompt" panose="00000500000000000000" pitchFamily="2" charset="-34"/>
                <a:cs typeface="Prompt" panose="00000500000000000000" pitchFamily="2" charset="-34"/>
              </a:rPr>
              <a:t>  * บันทึกรายการ</a:t>
            </a:r>
            <a:endParaRPr lang="en-US" sz="16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04" name="กล่องข้อความ 103">
            <a:extLst>
              <a:ext uri="{FF2B5EF4-FFF2-40B4-BE49-F238E27FC236}">
                <a16:creationId xmlns:a16="http://schemas.microsoft.com/office/drawing/2014/main" id="{810122F7-B465-4128-AA2F-425C22A8C3B8}"/>
              </a:ext>
            </a:extLst>
          </p:cNvPr>
          <p:cNvSpPr txBox="1"/>
          <p:nvPr/>
        </p:nvSpPr>
        <p:spPr>
          <a:xfrm>
            <a:off x="6835584" y="3103533"/>
            <a:ext cx="1091966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th-TH" sz="1400" b="1" dirty="0">
                <a:latin typeface="Prompt" panose="00000500000000000000" pitchFamily="2" charset="-34"/>
                <a:cs typeface="Prompt" panose="00000500000000000000" pitchFamily="2" charset="-34"/>
              </a:rPr>
              <a:t>- โอนภายใน</a:t>
            </a:r>
            <a:endParaRPr lang="en-US" sz="14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05" name="กล่องข้อความ 104">
            <a:extLst>
              <a:ext uri="{FF2B5EF4-FFF2-40B4-BE49-F238E27FC236}">
                <a16:creationId xmlns:a16="http://schemas.microsoft.com/office/drawing/2014/main" id="{6390164A-19AB-69AD-D582-D517548BD449}"/>
              </a:ext>
            </a:extLst>
          </p:cNvPr>
          <p:cNvSpPr txBox="1"/>
          <p:nvPr/>
        </p:nvSpPr>
        <p:spPr>
          <a:xfrm>
            <a:off x="6828014" y="3365020"/>
            <a:ext cx="1170513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th-TH" sz="1400" b="1" dirty="0">
                <a:latin typeface="Prompt" panose="00000500000000000000" pitchFamily="2" charset="-34"/>
                <a:cs typeface="Prompt" panose="00000500000000000000" pitchFamily="2" charset="-34"/>
              </a:rPr>
              <a:t>- ตัดจำหน่าย</a:t>
            </a:r>
            <a:endParaRPr lang="en-US" sz="14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06" name="กล่องข้อความ 105">
            <a:extLst>
              <a:ext uri="{FF2B5EF4-FFF2-40B4-BE49-F238E27FC236}">
                <a16:creationId xmlns:a16="http://schemas.microsoft.com/office/drawing/2014/main" id="{E0C3C92C-3373-04C1-21A2-29E52A5254DC}"/>
              </a:ext>
            </a:extLst>
          </p:cNvPr>
          <p:cNvSpPr txBox="1"/>
          <p:nvPr/>
        </p:nvSpPr>
        <p:spPr>
          <a:xfrm>
            <a:off x="6825740" y="2819964"/>
            <a:ext cx="1034257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th-TH" sz="1400" b="1" dirty="0">
                <a:latin typeface="Prompt" panose="00000500000000000000" pitchFamily="2" charset="-34"/>
                <a:cs typeface="Prompt" panose="00000500000000000000" pitchFamily="2" charset="-34"/>
              </a:rPr>
              <a:t>- รับบริจาค</a:t>
            </a:r>
            <a:endParaRPr lang="en-US" sz="14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14" name="กล่องข้อความ 113">
            <a:extLst>
              <a:ext uri="{FF2B5EF4-FFF2-40B4-BE49-F238E27FC236}">
                <a16:creationId xmlns:a16="http://schemas.microsoft.com/office/drawing/2014/main" id="{C9F7183D-5244-BA7B-68D8-FD9B43AA7E48}"/>
              </a:ext>
            </a:extLst>
          </p:cNvPr>
          <p:cNvSpPr txBox="1"/>
          <p:nvPr/>
        </p:nvSpPr>
        <p:spPr>
          <a:xfrm>
            <a:off x="4338310" y="1457110"/>
            <a:ext cx="766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I K S</a:t>
            </a:r>
          </a:p>
        </p:txBody>
      </p:sp>
      <p:sp>
        <p:nvSpPr>
          <p:cNvPr id="115" name="กล่องข้อความ 114">
            <a:extLst>
              <a:ext uri="{FF2B5EF4-FFF2-40B4-BE49-F238E27FC236}">
                <a16:creationId xmlns:a16="http://schemas.microsoft.com/office/drawing/2014/main" id="{1A3A6B29-9B29-C6FB-8BC4-E1775273D805}"/>
              </a:ext>
            </a:extLst>
          </p:cNvPr>
          <p:cNvSpPr txBox="1"/>
          <p:nvPr/>
        </p:nvSpPr>
        <p:spPr>
          <a:xfrm>
            <a:off x="6800989" y="4108184"/>
            <a:ext cx="208010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b="1" dirty="0">
                <a:latin typeface="Prompt" panose="00000500000000000000" pitchFamily="2" charset="-34"/>
                <a:cs typeface="Prompt" panose="00000500000000000000" pitchFamily="2" charset="-34"/>
              </a:rPr>
              <a:t>ขึ้นทะเบียนที่ราชพัสดุ</a:t>
            </a:r>
          </a:p>
        </p:txBody>
      </p:sp>
      <p:sp>
        <p:nvSpPr>
          <p:cNvPr id="116" name="กล่องข้อความ 115">
            <a:extLst>
              <a:ext uri="{FF2B5EF4-FFF2-40B4-BE49-F238E27FC236}">
                <a16:creationId xmlns:a16="http://schemas.microsoft.com/office/drawing/2014/main" id="{6E9BF1AD-7DA5-D8E7-9588-E6CE65849454}"/>
              </a:ext>
            </a:extLst>
          </p:cNvPr>
          <p:cNvSpPr txBox="1"/>
          <p:nvPr/>
        </p:nvSpPr>
        <p:spPr>
          <a:xfrm>
            <a:off x="6332091" y="4324796"/>
            <a:ext cx="270604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050" dirty="0">
                <a:solidFill>
                  <a:schemeClr val="accent1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ภายใน 30 วันนับแต่วันที่ตรวจรับ</a:t>
            </a:r>
            <a:endParaRPr lang="th-TH" sz="1050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20" name="กล่องข้อความ 119">
            <a:extLst>
              <a:ext uri="{FF2B5EF4-FFF2-40B4-BE49-F238E27FC236}">
                <a16:creationId xmlns:a16="http://schemas.microsoft.com/office/drawing/2014/main" id="{5758A72C-5072-733C-C0AB-8FD5B886F4F0}"/>
              </a:ext>
            </a:extLst>
          </p:cNvPr>
          <p:cNvSpPr txBox="1"/>
          <p:nvPr/>
        </p:nvSpPr>
        <p:spPr>
          <a:xfrm>
            <a:off x="6956233" y="3911559"/>
            <a:ext cx="180752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latin typeface="Prompt" panose="00000500000000000000" pitchFamily="2" charset="-34"/>
                <a:cs typeface="Prompt" panose="00000500000000000000" pitchFamily="2" charset="-34"/>
              </a:rPr>
              <a:t>ที่ดิน/สิ่งก่อสร้าง</a:t>
            </a:r>
          </a:p>
        </p:txBody>
      </p:sp>
      <p:sp>
        <p:nvSpPr>
          <p:cNvPr id="122" name="กล่องข้อความ 121">
            <a:extLst>
              <a:ext uri="{FF2B5EF4-FFF2-40B4-BE49-F238E27FC236}">
                <a16:creationId xmlns:a16="http://schemas.microsoft.com/office/drawing/2014/main" id="{D782695A-0D0A-D444-CAB4-D2319AAE464F}"/>
              </a:ext>
            </a:extLst>
          </p:cNvPr>
          <p:cNvSpPr txBox="1"/>
          <p:nvPr/>
        </p:nvSpPr>
        <p:spPr>
          <a:xfrm>
            <a:off x="2021792" y="4343940"/>
            <a:ext cx="1725152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ลงทะเบียนคุมหน่วยงาน</a:t>
            </a:r>
            <a:endParaRPr lang="en-US" sz="1200" b="1" dirty="0">
              <a:solidFill>
                <a:srgbClr val="0070C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pic>
        <p:nvPicPr>
          <p:cNvPr id="125" name="กราฟิก 124" descr="ผู้ใช้ ด้วยสีเติมแบบทึบ">
            <a:extLst>
              <a:ext uri="{FF2B5EF4-FFF2-40B4-BE49-F238E27FC236}">
                <a16:creationId xmlns:a16="http://schemas.microsoft.com/office/drawing/2014/main" id="{D5040A97-7672-64E0-C9FD-283F60FAB8C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119403" y="5469776"/>
            <a:ext cx="435262" cy="435262"/>
          </a:xfrm>
          <a:prstGeom prst="rect">
            <a:avLst/>
          </a:prstGeom>
        </p:spPr>
      </p:pic>
      <p:pic>
        <p:nvPicPr>
          <p:cNvPr id="126" name="กราฟิก 125" descr="ผู้ใช้ ด้วยสีเติมแบบทึบ">
            <a:extLst>
              <a:ext uri="{FF2B5EF4-FFF2-40B4-BE49-F238E27FC236}">
                <a16:creationId xmlns:a16="http://schemas.microsoft.com/office/drawing/2014/main" id="{3DF6A042-D908-FB40-B50F-FFDC2BE9523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116601" y="4349278"/>
            <a:ext cx="431233" cy="431233"/>
          </a:xfrm>
          <a:prstGeom prst="rect">
            <a:avLst/>
          </a:prstGeom>
        </p:spPr>
      </p:pic>
      <p:sp>
        <p:nvSpPr>
          <p:cNvPr id="127" name="กล่องข้อความ 126">
            <a:extLst>
              <a:ext uri="{FF2B5EF4-FFF2-40B4-BE49-F238E27FC236}">
                <a16:creationId xmlns:a16="http://schemas.microsoft.com/office/drawing/2014/main" id="{4E5A4EF2-89EE-D2F1-DCB0-9CDBB44EE858}"/>
              </a:ext>
            </a:extLst>
          </p:cNvPr>
          <p:cNvSpPr txBox="1"/>
          <p:nvPr/>
        </p:nvSpPr>
        <p:spPr>
          <a:xfrm>
            <a:off x="925600" y="5893186"/>
            <a:ext cx="8338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b="1" dirty="0">
                <a:latin typeface="Prompt" panose="00000500000000000000" pitchFamily="2" charset="-34"/>
                <a:cs typeface="Prompt" panose="00000500000000000000" pitchFamily="2" charset="-34"/>
              </a:rPr>
              <a:t>ผู้บริจาค</a:t>
            </a:r>
            <a:endParaRPr lang="en-US" sz="14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28" name="กล่องข้อความ 127">
            <a:extLst>
              <a:ext uri="{FF2B5EF4-FFF2-40B4-BE49-F238E27FC236}">
                <a16:creationId xmlns:a16="http://schemas.microsoft.com/office/drawing/2014/main" id="{570877F3-832E-4541-3FF7-23F8B255708A}"/>
              </a:ext>
            </a:extLst>
          </p:cNvPr>
          <p:cNvSpPr txBox="1"/>
          <p:nvPr/>
        </p:nvSpPr>
        <p:spPr>
          <a:xfrm>
            <a:off x="824278" y="4801637"/>
            <a:ext cx="10502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b="1" dirty="0">
                <a:latin typeface="Prompt" panose="00000500000000000000" pitchFamily="2" charset="-34"/>
                <a:cs typeface="Prompt" panose="00000500000000000000" pitchFamily="2" charset="-34"/>
              </a:rPr>
              <a:t>เจ้าของเงิน</a:t>
            </a:r>
            <a:endParaRPr lang="en-US" sz="14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29" name="กล่องข้อความ 128">
            <a:extLst>
              <a:ext uri="{FF2B5EF4-FFF2-40B4-BE49-F238E27FC236}">
                <a16:creationId xmlns:a16="http://schemas.microsoft.com/office/drawing/2014/main" id="{33D3D411-2479-3A1D-DB66-A1964A43B9C8}"/>
              </a:ext>
            </a:extLst>
          </p:cNvPr>
          <p:cNvSpPr txBox="1"/>
          <p:nvPr/>
        </p:nvSpPr>
        <p:spPr>
          <a:xfrm>
            <a:off x="1877370" y="5114265"/>
            <a:ext cx="856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chemeClr val="tx2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บริจาค</a:t>
            </a:r>
            <a:endParaRPr lang="en-US" sz="1800" b="1" dirty="0">
              <a:solidFill>
                <a:schemeClr val="tx2">
                  <a:lumMod val="75000"/>
                </a:schemeClr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33" name="กล่องข้อความ 132">
            <a:extLst>
              <a:ext uri="{FF2B5EF4-FFF2-40B4-BE49-F238E27FC236}">
                <a16:creationId xmlns:a16="http://schemas.microsoft.com/office/drawing/2014/main" id="{78419AAB-042E-5778-13A7-2FF31F8FB15F}"/>
              </a:ext>
            </a:extLst>
          </p:cNvPr>
          <p:cNvSpPr txBox="1"/>
          <p:nvPr/>
        </p:nvSpPr>
        <p:spPr>
          <a:xfrm>
            <a:off x="3180211" y="4761918"/>
            <a:ext cx="14446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รับบริจาค</a:t>
            </a:r>
            <a:endParaRPr lang="en-US" sz="24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34" name="กล่องข้อความ 133">
            <a:extLst>
              <a:ext uri="{FF2B5EF4-FFF2-40B4-BE49-F238E27FC236}">
                <a16:creationId xmlns:a16="http://schemas.microsoft.com/office/drawing/2014/main" id="{90854FC2-0B55-24C9-581F-D6DC68C6CA03}"/>
              </a:ext>
            </a:extLst>
          </p:cNvPr>
          <p:cNvSpPr txBox="1"/>
          <p:nvPr/>
        </p:nvSpPr>
        <p:spPr>
          <a:xfrm>
            <a:off x="3000716" y="5122973"/>
            <a:ext cx="1720343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latin typeface="Prompt" panose="00000500000000000000" pitchFamily="2" charset="-34"/>
                <a:cs typeface="Prompt" panose="00000500000000000000" pitchFamily="2" charset="-34"/>
              </a:rPr>
              <a:t>- สังหาริมทรัพย์</a:t>
            </a:r>
          </a:p>
          <a:p>
            <a:r>
              <a:rPr lang="th-TH" sz="1600" b="1" dirty="0">
                <a:latin typeface="Prompt" panose="00000500000000000000" pitchFamily="2" charset="-34"/>
                <a:cs typeface="Prompt" panose="00000500000000000000" pitchFamily="2" charset="-34"/>
              </a:rPr>
              <a:t>- อสังหาริมทรัพย์</a:t>
            </a:r>
          </a:p>
          <a:p>
            <a:r>
              <a:rPr lang="th-TH" sz="1600" b="1" dirty="0">
                <a:latin typeface="Prompt" panose="00000500000000000000" pitchFamily="2" charset="-34"/>
                <a:cs typeface="Prompt" panose="00000500000000000000" pitchFamily="2" charset="-34"/>
              </a:rPr>
              <a:t>- </a:t>
            </a:r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เงิน</a:t>
            </a:r>
            <a:endParaRPr lang="en-US" sz="1600" b="1" dirty="0">
              <a:solidFill>
                <a:schemeClr val="accent2">
                  <a:lumMod val="75000"/>
                </a:schemeClr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35" name="กล่องข้อความ 134">
            <a:extLst>
              <a:ext uri="{FF2B5EF4-FFF2-40B4-BE49-F238E27FC236}">
                <a16:creationId xmlns:a16="http://schemas.microsoft.com/office/drawing/2014/main" id="{F87C4769-B781-CB87-685A-E808CB481A8F}"/>
              </a:ext>
            </a:extLst>
          </p:cNvPr>
          <p:cNvSpPr txBox="1"/>
          <p:nvPr/>
        </p:nvSpPr>
        <p:spPr>
          <a:xfrm>
            <a:off x="5541203" y="5095163"/>
            <a:ext cx="21034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b="1" dirty="0">
                <a:latin typeface="Prompt" panose="00000500000000000000" pitchFamily="2" charset="-34"/>
                <a:cs typeface="Prompt" panose="00000500000000000000" pitchFamily="2" charset="-34"/>
              </a:rPr>
              <a:t>ระเบียบฯ รับบริจาค สธ. 2561</a:t>
            </a:r>
            <a:endParaRPr lang="en-US" sz="12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36" name="กล่องข้อความ 135">
            <a:extLst>
              <a:ext uri="{FF2B5EF4-FFF2-40B4-BE49-F238E27FC236}">
                <a16:creationId xmlns:a16="http://schemas.microsoft.com/office/drawing/2014/main" id="{FEF8293C-3C58-2FEB-7DA1-EA629473466E}"/>
              </a:ext>
            </a:extLst>
          </p:cNvPr>
          <p:cNvSpPr txBox="1"/>
          <p:nvPr/>
        </p:nvSpPr>
        <p:spPr>
          <a:xfrm>
            <a:off x="5445381" y="4879720"/>
            <a:ext cx="126348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b="1" dirty="0">
                <a:solidFill>
                  <a:srgbClr val="00B05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- หน่วยบริการ</a:t>
            </a:r>
          </a:p>
          <a:p>
            <a:r>
              <a:rPr lang="th-TH" sz="1400" b="1" dirty="0">
                <a:latin typeface="Prompt" panose="00000500000000000000" pitchFamily="2" charset="-34"/>
                <a:cs typeface="Prompt" panose="00000500000000000000" pitchFamily="2" charset="-34"/>
              </a:rPr>
              <a:t>  </a:t>
            </a:r>
            <a:br>
              <a:rPr lang="th-TH" sz="1400" b="1" dirty="0">
                <a:latin typeface="Prompt" panose="00000500000000000000" pitchFamily="2" charset="-34"/>
                <a:cs typeface="Prompt" panose="00000500000000000000" pitchFamily="2" charset="-34"/>
              </a:rPr>
            </a:br>
            <a:endParaRPr lang="en-US" sz="1400" b="1" dirty="0">
              <a:solidFill>
                <a:srgbClr val="FF000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39" name="ลูกศร: ขึ้น-ลง 138">
            <a:extLst>
              <a:ext uri="{FF2B5EF4-FFF2-40B4-BE49-F238E27FC236}">
                <a16:creationId xmlns:a16="http://schemas.microsoft.com/office/drawing/2014/main" id="{C329F5A3-F986-6AE9-225A-39890A5DBF2C}"/>
              </a:ext>
            </a:extLst>
          </p:cNvPr>
          <p:cNvSpPr/>
          <p:nvPr/>
        </p:nvSpPr>
        <p:spPr>
          <a:xfrm rot="10800000">
            <a:off x="1206216" y="3535415"/>
            <a:ext cx="307777" cy="684705"/>
          </a:xfrm>
          <a:prstGeom prst="upDown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41" name="กล่องข้อความ 140">
            <a:extLst>
              <a:ext uri="{FF2B5EF4-FFF2-40B4-BE49-F238E27FC236}">
                <a16:creationId xmlns:a16="http://schemas.microsoft.com/office/drawing/2014/main" id="{36F435A4-96E5-7A1E-3CB7-935670E80041}"/>
              </a:ext>
            </a:extLst>
          </p:cNvPr>
          <p:cNvSpPr txBox="1"/>
          <p:nvPr/>
        </p:nvSpPr>
        <p:spPr>
          <a:xfrm>
            <a:off x="6864439" y="1989861"/>
            <a:ext cx="1101584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th-TH" sz="1400" b="1" dirty="0">
                <a:latin typeface="Prompt" panose="00000500000000000000" pitchFamily="2" charset="-34"/>
                <a:cs typeface="Prompt" panose="00000500000000000000" pitchFamily="2" charset="-34"/>
              </a:rPr>
              <a:t>- หลัก/ย่อย</a:t>
            </a:r>
            <a:endParaRPr lang="en-US" sz="14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pic>
        <p:nvPicPr>
          <p:cNvPr id="143" name="กราฟิก 142" descr="เหรียญ ด้วยสีเติมแบบทึบ">
            <a:extLst>
              <a:ext uri="{FF2B5EF4-FFF2-40B4-BE49-F238E27FC236}">
                <a16:creationId xmlns:a16="http://schemas.microsoft.com/office/drawing/2014/main" id="{F81C4A48-29E0-BBA5-84F9-804D2FD4044A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3622075" y="5648580"/>
            <a:ext cx="326489" cy="326489"/>
          </a:xfrm>
          <a:prstGeom prst="rect">
            <a:avLst/>
          </a:prstGeom>
        </p:spPr>
      </p:pic>
      <p:pic>
        <p:nvPicPr>
          <p:cNvPr id="145" name="กราฟิก 144" descr="เมือง ด้วยสีเติมแบบทึบ">
            <a:extLst>
              <a:ext uri="{FF2B5EF4-FFF2-40B4-BE49-F238E27FC236}">
                <a16:creationId xmlns:a16="http://schemas.microsoft.com/office/drawing/2014/main" id="{BFBABF25-9B9E-AAE3-85E5-AC02F836AC3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539981" y="5343109"/>
            <a:ext cx="425822" cy="425822"/>
          </a:xfrm>
          <a:prstGeom prst="rect">
            <a:avLst/>
          </a:prstGeom>
        </p:spPr>
      </p:pic>
      <p:pic>
        <p:nvPicPr>
          <p:cNvPr id="147" name="กราฟิก 146" descr="คอมพิวเตอร์ ด้วยสีเติมแบบทึบ">
            <a:extLst>
              <a:ext uri="{FF2B5EF4-FFF2-40B4-BE49-F238E27FC236}">
                <a16:creationId xmlns:a16="http://schemas.microsoft.com/office/drawing/2014/main" id="{C012055E-4D61-38C7-6432-8CD0CBB2FB90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4550078" y="5064804"/>
            <a:ext cx="317557" cy="317557"/>
          </a:xfrm>
          <a:prstGeom prst="rect">
            <a:avLst/>
          </a:prstGeom>
        </p:spPr>
      </p:pic>
      <p:sp>
        <p:nvSpPr>
          <p:cNvPr id="150" name="กล่องข้อความ 149">
            <a:extLst>
              <a:ext uri="{FF2B5EF4-FFF2-40B4-BE49-F238E27FC236}">
                <a16:creationId xmlns:a16="http://schemas.microsoft.com/office/drawing/2014/main" id="{CC5F5E69-C5BB-634D-FDF4-A343C615F31F}"/>
              </a:ext>
            </a:extLst>
          </p:cNvPr>
          <p:cNvSpPr txBox="1"/>
          <p:nvPr/>
        </p:nvSpPr>
        <p:spPr>
          <a:xfrm>
            <a:off x="5541203" y="5695327"/>
            <a:ext cx="21034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b="1" dirty="0">
                <a:solidFill>
                  <a:schemeClr val="accent5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ระเบียบฯ รับบริจาค สธ. 2526</a:t>
            </a:r>
            <a:endParaRPr lang="en-US" sz="1200" b="1" dirty="0">
              <a:solidFill>
                <a:schemeClr val="accent5">
                  <a:lumMod val="75000"/>
                </a:schemeClr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pic>
        <p:nvPicPr>
          <p:cNvPr id="152" name="กราฟิก 151" descr="เครื่องหมายถูก ด้วยสีเติมแบบทึบ">
            <a:extLst>
              <a:ext uri="{FF2B5EF4-FFF2-40B4-BE49-F238E27FC236}">
                <a16:creationId xmlns:a16="http://schemas.microsoft.com/office/drawing/2014/main" id="{129840B5-6758-AFE1-E7DE-5DEB2DD459F0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6841716" y="4912357"/>
            <a:ext cx="165416" cy="165416"/>
          </a:xfrm>
          <a:prstGeom prst="rect">
            <a:avLst/>
          </a:prstGeom>
        </p:spPr>
      </p:pic>
      <p:pic>
        <p:nvPicPr>
          <p:cNvPr id="154" name="กราฟิก 153" descr="ปิด ด้วยสีเติมแบบทึบ">
            <a:extLst>
              <a:ext uri="{FF2B5EF4-FFF2-40B4-BE49-F238E27FC236}">
                <a16:creationId xmlns:a16="http://schemas.microsoft.com/office/drawing/2014/main" id="{A4CFAECC-9E52-587B-E335-F7275EA6AF9E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7189253" y="5490136"/>
            <a:ext cx="155997" cy="155997"/>
          </a:xfrm>
          <a:prstGeom prst="rect">
            <a:avLst/>
          </a:prstGeom>
        </p:spPr>
      </p:pic>
      <p:sp>
        <p:nvSpPr>
          <p:cNvPr id="157" name="กล่องข้อความ 156">
            <a:extLst>
              <a:ext uri="{FF2B5EF4-FFF2-40B4-BE49-F238E27FC236}">
                <a16:creationId xmlns:a16="http://schemas.microsoft.com/office/drawing/2014/main" id="{FAD9D002-ED66-6897-5CC3-A2C67D5FD2EA}"/>
              </a:ext>
            </a:extLst>
          </p:cNvPr>
          <p:cNvSpPr txBox="1"/>
          <p:nvPr/>
        </p:nvSpPr>
        <p:spPr>
          <a:xfrm>
            <a:off x="5387730" y="5450938"/>
            <a:ext cx="21313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4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- ไม่เป็นหน่วยบริการ</a:t>
            </a:r>
            <a:endParaRPr lang="en-US" sz="1400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64" name="ลูกศร: ขึ้น 163">
            <a:extLst>
              <a:ext uri="{FF2B5EF4-FFF2-40B4-BE49-F238E27FC236}">
                <a16:creationId xmlns:a16="http://schemas.microsoft.com/office/drawing/2014/main" id="{26F0F396-A9C3-3C89-179C-ACE932B151DF}"/>
              </a:ext>
            </a:extLst>
          </p:cNvPr>
          <p:cNvSpPr/>
          <p:nvPr/>
        </p:nvSpPr>
        <p:spPr>
          <a:xfrm rot="8690318">
            <a:off x="6459389" y="2930750"/>
            <a:ext cx="271959" cy="996500"/>
          </a:xfrm>
          <a:prstGeom prst="up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69" name="กล่องข้อความ 168">
            <a:extLst>
              <a:ext uri="{FF2B5EF4-FFF2-40B4-BE49-F238E27FC236}">
                <a16:creationId xmlns:a16="http://schemas.microsoft.com/office/drawing/2014/main" id="{7E1F76AC-C8A6-72DC-DF1E-95A992FAA14F}"/>
              </a:ext>
            </a:extLst>
          </p:cNvPr>
          <p:cNvSpPr txBox="1"/>
          <p:nvPr/>
        </p:nvSpPr>
        <p:spPr>
          <a:xfrm>
            <a:off x="9288704" y="1411823"/>
            <a:ext cx="14686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latin typeface="Prompt" panose="00000500000000000000" pitchFamily="2" charset="-34"/>
                <a:cs typeface="Prompt" panose="00000500000000000000" pitchFamily="2" charset="-34"/>
              </a:rPr>
              <a:t>- จัดซื้อจัดจ้าง</a:t>
            </a:r>
            <a:endParaRPr lang="en-US" sz="16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70" name="กล่องข้อความ 169">
            <a:extLst>
              <a:ext uri="{FF2B5EF4-FFF2-40B4-BE49-F238E27FC236}">
                <a16:creationId xmlns:a16="http://schemas.microsoft.com/office/drawing/2014/main" id="{8F06CCC8-DEE5-A79B-16C5-D89B9A36C29D}"/>
              </a:ext>
            </a:extLst>
          </p:cNvPr>
          <p:cNvSpPr txBox="1"/>
          <p:nvPr/>
        </p:nvSpPr>
        <p:spPr>
          <a:xfrm>
            <a:off x="9288704" y="1653370"/>
            <a:ext cx="26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Prompt" panose="00000500000000000000" pitchFamily="2" charset="-34"/>
                <a:cs typeface="Prompt" panose="00000500000000000000" pitchFamily="2" charset="-34"/>
              </a:rPr>
              <a:t>- รับบริจาค</a:t>
            </a:r>
            <a:endParaRPr lang="en-US" sz="16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72" name="ลูกศร: ขึ้น-ลง 171">
            <a:extLst>
              <a:ext uri="{FF2B5EF4-FFF2-40B4-BE49-F238E27FC236}">
                <a16:creationId xmlns:a16="http://schemas.microsoft.com/office/drawing/2014/main" id="{AFD94B1A-89B2-C613-5B31-C913AFAC2FAF}"/>
              </a:ext>
            </a:extLst>
          </p:cNvPr>
          <p:cNvSpPr/>
          <p:nvPr/>
        </p:nvSpPr>
        <p:spPr>
          <a:xfrm rot="5400000">
            <a:off x="7986063" y="2311597"/>
            <a:ext cx="1153673" cy="726121"/>
          </a:xfrm>
          <a:prstGeom prst="upDownArrow">
            <a:avLst>
              <a:gd name="adj1" fmla="val 66532"/>
              <a:gd name="adj2" fmla="val 30372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73" name="กล่องข้อความ 172">
            <a:extLst>
              <a:ext uri="{FF2B5EF4-FFF2-40B4-BE49-F238E27FC236}">
                <a16:creationId xmlns:a16="http://schemas.microsoft.com/office/drawing/2014/main" id="{4DE398C8-AF65-D4EE-1854-F9ACFF54C124}"/>
              </a:ext>
            </a:extLst>
          </p:cNvPr>
          <p:cNvSpPr txBox="1"/>
          <p:nvPr/>
        </p:nvSpPr>
        <p:spPr>
          <a:xfrm>
            <a:off x="6843186" y="2585073"/>
            <a:ext cx="822661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th-TH" sz="1400" b="1" dirty="0">
                <a:latin typeface="Prompt" panose="00000500000000000000" pitchFamily="2" charset="-34"/>
                <a:cs typeface="Prompt" panose="00000500000000000000" pitchFamily="2" charset="-34"/>
              </a:rPr>
              <a:t>-ล้างพัก</a:t>
            </a:r>
            <a:endParaRPr lang="en-US" sz="14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74" name="กล่องข้อความ 173">
            <a:extLst>
              <a:ext uri="{FF2B5EF4-FFF2-40B4-BE49-F238E27FC236}">
                <a16:creationId xmlns:a16="http://schemas.microsoft.com/office/drawing/2014/main" id="{D4A7D956-5D5B-1703-F0B2-4440B2072707}"/>
              </a:ext>
            </a:extLst>
          </p:cNvPr>
          <p:cNvSpPr txBox="1"/>
          <p:nvPr/>
        </p:nvSpPr>
        <p:spPr>
          <a:xfrm>
            <a:off x="9113470" y="1139206"/>
            <a:ext cx="14253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latin typeface="Prompt" panose="00000500000000000000" pitchFamily="2" charset="-34"/>
                <a:cs typeface="Prompt" panose="00000500000000000000" pitchFamily="2" charset="-34"/>
              </a:rPr>
              <a:t>รับเข้าครุภัณฑ์</a:t>
            </a:r>
            <a:endParaRPr lang="en-US" sz="16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75" name="กล่องข้อความ 174">
            <a:extLst>
              <a:ext uri="{FF2B5EF4-FFF2-40B4-BE49-F238E27FC236}">
                <a16:creationId xmlns:a16="http://schemas.microsoft.com/office/drawing/2014/main" id="{0675AD38-B357-A820-BFAD-E93209001BE9}"/>
              </a:ext>
            </a:extLst>
          </p:cNvPr>
          <p:cNvSpPr txBox="1"/>
          <p:nvPr/>
        </p:nvSpPr>
        <p:spPr>
          <a:xfrm>
            <a:off x="9144470" y="2510980"/>
            <a:ext cx="26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Prompt" panose="00000500000000000000" pitchFamily="2" charset="-34"/>
                <a:cs typeface="Prompt" panose="00000500000000000000" pitchFamily="2" charset="-34"/>
              </a:rPr>
              <a:t>โอน</a:t>
            </a:r>
            <a:endParaRPr lang="en-US" sz="16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76" name="กล่องข้อความ 175">
            <a:extLst>
              <a:ext uri="{FF2B5EF4-FFF2-40B4-BE49-F238E27FC236}">
                <a16:creationId xmlns:a16="http://schemas.microsoft.com/office/drawing/2014/main" id="{C34307D9-9CFA-8F52-06BE-893B3427E872}"/>
              </a:ext>
            </a:extLst>
          </p:cNvPr>
          <p:cNvSpPr txBox="1"/>
          <p:nvPr/>
        </p:nvSpPr>
        <p:spPr>
          <a:xfrm>
            <a:off x="9165081" y="3110209"/>
            <a:ext cx="26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Prompt" panose="00000500000000000000" pitchFamily="2" charset="-34"/>
                <a:cs typeface="Prompt" panose="00000500000000000000" pitchFamily="2" charset="-34"/>
              </a:rPr>
              <a:t>จำหน่าย</a:t>
            </a:r>
            <a:endParaRPr lang="en-US" sz="16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77" name="กล่องข้อความ 176">
            <a:extLst>
              <a:ext uri="{FF2B5EF4-FFF2-40B4-BE49-F238E27FC236}">
                <a16:creationId xmlns:a16="http://schemas.microsoft.com/office/drawing/2014/main" id="{0D27653C-B6DE-7EEC-AA2E-D31B2A7CDD85}"/>
              </a:ext>
            </a:extLst>
          </p:cNvPr>
          <p:cNvSpPr txBox="1"/>
          <p:nvPr/>
        </p:nvSpPr>
        <p:spPr>
          <a:xfrm>
            <a:off x="9165639" y="3399088"/>
            <a:ext cx="26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Prompt" panose="00000500000000000000" pitchFamily="2" charset="-34"/>
                <a:cs typeface="Prompt" panose="00000500000000000000" pitchFamily="2" charset="-34"/>
              </a:rPr>
              <a:t>รายงาน</a:t>
            </a:r>
            <a:endParaRPr lang="en-US" sz="16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79" name="แผนผังลำดับงาน: ตัวเชื่อมต่อ 178">
            <a:extLst>
              <a:ext uri="{FF2B5EF4-FFF2-40B4-BE49-F238E27FC236}">
                <a16:creationId xmlns:a16="http://schemas.microsoft.com/office/drawing/2014/main" id="{B9269B81-DCA9-ECC0-23B9-E05ED0FB0B20}"/>
              </a:ext>
            </a:extLst>
          </p:cNvPr>
          <p:cNvSpPr/>
          <p:nvPr/>
        </p:nvSpPr>
        <p:spPr>
          <a:xfrm>
            <a:off x="9045070" y="1261135"/>
            <a:ext cx="99400" cy="99400"/>
          </a:xfrm>
          <a:prstGeom prst="flowChartConnector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0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84" name="แผนผังลำดับงาน: ตัวเชื่อมต่อ 183">
            <a:extLst>
              <a:ext uri="{FF2B5EF4-FFF2-40B4-BE49-F238E27FC236}">
                <a16:creationId xmlns:a16="http://schemas.microsoft.com/office/drawing/2014/main" id="{6C4E3419-8767-BBF7-3E1D-16FBE49B7E62}"/>
              </a:ext>
            </a:extLst>
          </p:cNvPr>
          <p:cNvSpPr/>
          <p:nvPr/>
        </p:nvSpPr>
        <p:spPr>
          <a:xfrm>
            <a:off x="9033788" y="2615132"/>
            <a:ext cx="99400" cy="99400"/>
          </a:xfrm>
          <a:prstGeom prst="flowChartConnector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0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85" name="แผนผังลำดับงาน: ตัวเชื่อมต่อ 184">
            <a:extLst>
              <a:ext uri="{FF2B5EF4-FFF2-40B4-BE49-F238E27FC236}">
                <a16:creationId xmlns:a16="http://schemas.microsoft.com/office/drawing/2014/main" id="{69BC86AB-8E86-231A-9664-E9952D7C3E1C}"/>
              </a:ext>
            </a:extLst>
          </p:cNvPr>
          <p:cNvSpPr/>
          <p:nvPr/>
        </p:nvSpPr>
        <p:spPr>
          <a:xfrm>
            <a:off x="9045974" y="3240941"/>
            <a:ext cx="99400" cy="99400"/>
          </a:xfrm>
          <a:prstGeom prst="flowChartConnector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0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86" name="แผนผังลำดับงาน: ตัวเชื่อมต่อ 185">
            <a:extLst>
              <a:ext uri="{FF2B5EF4-FFF2-40B4-BE49-F238E27FC236}">
                <a16:creationId xmlns:a16="http://schemas.microsoft.com/office/drawing/2014/main" id="{CA12C21E-DD23-9E9D-F9D4-513B01226B2F}"/>
              </a:ext>
            </a:extLst>
          </p:cNvPr>
          <p:cNvSpPr/>
          <p:nvPr/>
        </p:nvSpPr>
        <p:spPr>
          <a:xfrm>
            <a:off x="9056907" y="3520767"/>
            <a:ext cx="99400" cy="99400"/>
          </a:xfrm>
          <a:prstGeom prst="flowChartConnector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0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87" name="กล่องข้อความ 186">
            <a:extLst>
              <a:ext uri="{FF2B5EF4-FFF2-40B4-BE49-F238E27FC236}">
                <a16:creationId xmlns:a16="http://schemas.microsoft.com/office/drawing/2014/main" id="{62A9C5C1-DF74-C79C-099A-1973269B4C03}"/>
              </a:ext>
            </a:extLst>
          </p:cNvPr>
          <p:cNvSpPr txBox="1"/>
          <p:nvPr/>
        </p:nvSpPr>
        <p:spPr>
          <a:xfrm>
            <a:off x="9154953" y="2808532"/>
            <a:ext cx="26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Prompt" panose="00000500000000000000" pitchFamily="2" charset="-34"/>
                <a:cs typeface="Prompt" panose="00000500000000000000" pitchFamily="2" charset="-34"/>
              </a:rPr>
              <a:t>ตรวจสอบประจำปี</a:t>
            </a:r>
            <a:endParaRPr lang="en-US" sz="16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88" name="แผนผังลำดับงาน: ตัวเชื่อมต่อ 187">
            <a:extLst>
              <a:ext uri="{FF2B5EF4-FFF2-40B4-BE49-F238E27FC236}">
                <a16:creationId xmlns:a16="http://schemas.microsoft.com/office/drawing/2014/main" id="{4F8BEA0E-7543-5F8C-244B-701FD2A2CADC}"/>
              </a:ext>
            </a:extLst>
          </p:cNvPr>
          <p:cNvSpPr/>
          <p:nvPr/>
        </p:nvSpPr>
        <p:spPr>
          <a:xfrm>
            <a:off x="9044271" y="2911690"/>
            <a:ext cx="99400" cy="99400"/>
          </a:xfrm>
          <a:prstGeom prst="flowChartConnector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0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89" name="กล่องข้อความ 188">
            <a:extLst>
              <a:ext uri="{FF2B5EF4-FFF2-40B4-BE49-F238E27FC236}">
                <a16:creationId xmlns:a16="http://schemas.microsoft.com/office/drawing/2014/main" id="{FD5C79DC-B602-D1C1-FDB7-47532BD78261}"/>
              </a:ext>
            </a:extLst>
          </p:cNvPr>
          <p:cNvSpPr txBox="1"/>
          <p:nvPr/>
        </p:nvSpPr>
        <p:spPr>
          <a:xfrm>
            <a:off x="9120624" y="2209707"/>
            <a:ext cx="26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Prompt" panose="00000500000000000000" pitchFamily="2" charset="-34"/>
                <a:cs typeface="Prompt" panose="00000500000000000000" pitchFamily="2" charset="-34"/>
              </a:rPr>
              <a:t>ยืม-คืน</a:t>
            </a:r>
            <a:endParaRPr lang="en-US" sz="16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90" name="แผนผังลำดับงาน: ตัวเชื่อมต่อ 189">
            <a:extLst>
              <a:ext uri="{FF2B5EF4-FFF2-40B4-BE49-F238E27FC236}">
                <a16:creationId xmlns:a16="http://schemas.microsoft.com/office/drawing/2014/main" id="{93D8264F-7EF3-59BE-BC1F-7C0D74B9FE7E}"/>
              </a:ext>
            </a:extLst>
          </p:cNvPr>
          <p:cNvSpPr/>
          <p:nvPr/>
        </p:nvSpPr>
        <p:spPr>
          <a:xfrm>
            <a:off x="9028048" y="2322912"/>
            <a:ext cx="99400" cy="99400"/>
          </a:xfrm>
          <a:prstGeom prst="flowChartConnector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0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92" name="ลูกศร: โค้งขึ้น 191">
            <a:extLst>
              <a:ext uri="{FF2B5EF4-FFF2-40B4-BE49-F238E27FC236}">
                <a16:creationId xmlns:a16="http://schemas.microsoft.com/office/drawing/2014/main" id="{BE31691F-0209-5961-B304-E65AEEE194BA}"/>
              </a:ext>
            </a:extLst>
          </p:cNvPr>
          <p:cNvSpPr/>
          <p:nvPr/>
        </p:nvSpPr>
        <p:spPr>
          <a:xfrm rot="10800000" flipH="1" flipV="1">
            <a:off x="9195166" y="3831025"/>
            <a:ext cx="1361950" cy="1691019"/>
          </a:xfrm>
          <a:prstGeom prst="bentUpArrow">
            <a:avLst>
              <a:gd name="adj1" fmla="val 20589"/>
              <a:gd name="adj2" fmla="val 22214"/>
              <a:gd name="adj3" fmla="val 21464"/>
            </a:avLst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93" name="สี่เหลี่ยมผืนผ้า: มุมมน 192">
            <a:extLst>
              <a:ext uri="{FF2B5EF4-FFF2-40B4-BE49-F238E27FC236}">
                <a16:creationId xmlns:a16="http://schemas.microsoft.com/office/drawing/2014/main" id="{D03D7236-B194-235C-B1E6-1CD6BF2E269F}"/>
              </a:ext>
            </a:extLst>
          </p:cNvPr>
          <p:cNvSpPr/>
          <p:nvPr/>
        </p:nvSpPr>
        <p:spPr>
          <a:xfrm>
            <a:off x="7958575" y="4829998"/>
            <a:ext cx="1206506" cy="1007783"/>
          </a:xfrm>
          <a:prstGeom prst="roundRect">
            <a:avLst>
              <a:gd name="adj" fmla="val 9359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94" name="ลูกศร: ขึ้น 193">
            <a:extLst>
              <a:ext uri="{FF2B5EF4-FFF2-40B4-BE49-F238E27FC236}">
                <a16:creationId xmlns:a16="http://schemas.microsoft.com/office/drawing/2014/main" id="{276B989D-C429-5A75-6322-F30F55B1EAF6}"/>
              </a:ext>
            </a:extLst>
          </p:cNvPr>
          <p:cNvSpPr/>
          <p:nvPr/>
        </p:nvSpPr>
        <p:spPr>
          <a:xfrm rot="5400000">
            <a:off x="7390994" y="5133365"/>
            <a:ext cx="763866" cy="372908"/>
          </a:xfrm>
          <a:prstGeom prst="upArrow">
            <a:avLst>
              <a:gd name="adj1" fmla="val 40024"/>
              <a:gd name="adj2" fmla="val 50000"/>
            </a:avLst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95" name="กล่องข้อความ 194">
            <a:extLst>
              <a:ext uri="{FF2B5EF4-FFF2-40B4-BE49-F238E27FC236}">
                <a16:creationId xmlns:a16="http://schemas.microsoft.com/office/drawing/2014/main" id="{DBFB0EEF-474B-811A-D342-1FC5D7F80C4C}"/>
              </a:ext>
            </a:extLst>
          </p:cNvPr>
          <p:cNvSpPr txBox="1"/>
          <p:nvPr/>
        </p:nvSpPr>
        <p:spPr>
          <a:xfrm>
            <a:off x="8096188" y="5369966"/>
            <a:ext cx="920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1400" b="1" dirty="0">
                <a:latin typeface="Prompt" panose="00000500000000000000" pitchFamily="2" charset="-34"/>
                <a:cs typeface="Prompt" panose="00000500000000000000" pitchFamily="2" charset="-34"/>
              </a:rPr>
              <a:t>อนุมัติ</a:t>
            </a:r>
            <a:br>
              <a:rPr lang="th-TH" sz="1400" b="1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400" b="1" dirty="0">
                <a:latin typeface="Prompt" panose="00000500000000000000" pitchFamily="2" charset="-34"/>
                <a:cs typeface="Prompt" panose="00000500000000000000" pitchFamily="2" charset="-34"/>
              </a:rPr>
              <a:t>รับบริจาค</a:t>
            </a:r>
            <a:endParaRPr lang="en-US" sz="14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63" name="ลูกศร: ขึ้น 162">
            <a:extLst>
              <a:ext uri="{FF2B5EF4-FFF2-40B4-BE49-F238E27FC236}">
                <a16:creationId xmlns:a16="http://schemas.microsoft.com/office/drawing/2014/main" id="{056FBD3D-8717-94B5-5DF4-D91DB966789D}"/>
              </a:ext>
            </a:extLst>
          </p:cNvPr>
          <p:cNvSpPr/>
          <p:nvPr/>
        </p:nvSpPr>
        <p:spPr>
          <a:xfrm>
            <a:off x="8312754" y="4519728"/>
            <a:ext cx="444713" cy="287017"/>
          </a:xfrm>
          <a:prstGeom prst="up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96" name="กล่องข้อความ 195">
            <a:extLst>
              <a:ext uri="{FF2B5EF4-FFF2-40B4-BE49-F238E27FC236}">
                <a16:creationId xmlns:a16="http://schemas.microsoft.com/office/drawing/2014/main" id="{20EE72B9-D1E9-49C8-B5E0-F8C5E9425299}"/>
              </a:ext>
            </a:extLst>
          </p:cNvPr>
          <p:cNvSpPr txBox="1"/>
          <p:nvPr/>
        </p:nvSpPr>
        <p:spPr>
          <a:xfrm>
            <a:off x="2429829" y="3867651"/>
            <a:ext cx="8531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solidFill>
                  <a:schemeClr val="tx2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เบิกจ่าย</a:t>
            </a:r>
            <a:endParaRPr lang="en-US" sz="1600" b="1" dirty="0">
              <a:solidFill>
                <a:schemeClr val="tx2">
                  <a:lumMod val="75000"/>
                </a:schemeClr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97" name="ลูกศร: ขึ้น-ลง 196">
            <a:extLst>
              <a:ext uri="{FF2B5EF4-FFF2-40B4-BE49-F238E27FC236}">
                <a16:creationId xmlns:a16="http://schemas.microsoft.com/office/drawing/2014/main" id="{416A5D54-FD4C-1916-B565-B5A4DA61A41F}"/>
              </a:ext>
            </a:extLst>
          </p:cNvPr>
          <p:cNvSpPr/>
          <p:nvPr/>
        </p:nvSpPr>
        <p:spPr>
          <a:xfrm rot="5400000">
            <a:off x="4649643" y="2804958"/>
            <a:ext cx="237433" cy="1187342"/>
          </a:xfrm>
          <a:prstGeom prst="upDownArrow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98" name="กล่องข้อความ 197">
            <a:extLst>
              <a:ext uri="{FF2B5EF4-FFF2-40B4-BE49-F238E27FC236}">
                <a16:creationId xmlns:a16="http://schemas.microsoft.com/office/drawing/2014/main" id="{3833698B-EBCE-1E43-E85B-42A4365BC75F}"/>
              </a:ext>
            </a:extLst>
          </p:cNvPr>
          <p:cNvSpPr txBox="1"/>
          <p:nvPr/>
        </p:nvSpPr>
        <p:spPr>
          <a:xfrm rot="1506658">
            <a:off x="2122082" y="2845648"/>
            <a:ext cx="13019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ไม่ผ่าน </a:t>
            </a:r>
            <a:r>
              <a:rPr lang="en-US" sz="14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GFMIS</a:t>
            </a:r>
          </a:p>
        </p:txBody>
      </p:sp>
      <p:sp>
        <p:nvSpPr>
          <p:cNvPr id="199" name="กล่องข้อความ 198">
            <a:extLst>
              <a:ext uri="{FF2B5EF4-FFF2-40B4-BE49-F238E27FC236}">
                <a16:creationId xmlns:a16="http://schemas.microsoft.com/office/drawing/2014/main" id="{1617D40B-DC82-AECB-39B1-EB2A9E7783BF}"/>
              </a:ext>
            </a:extLst>
          </p:cNvPr>
          <p:cNvSpPr txBox="1"/>
          <p:nvPr/>
        </p:nvSpPr>
        <p:spPr>
          <a:xfrm>
            <a:off x="2396925" y="3214770"/>
            <a:ext cx="9140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solidFill>
                  <a:schemeClr val="tx2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ตรวจรับ</a:t>
            </a:r>
            <a:endParaRPr lang="en-US" sz="1600" b="1" dirty="0">
              <a:solidFill>
                <a:schemeClr val="tx2">
                  <a:lumMod val="75000"/>
                </a:schemeClr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pic>
        <p:nvPicPr>
          <p:cNvPr id="202" name="กราฟิก 201" descr="คำวิจารณ์จากลูกค้า ด้วยสีเติมแบบทึบ">
            <a:extLst>
              <a:ext uri="{FF2B5EF4-FFF2-40B4-BE49-F238E27FC236}">
                <a16:creationId xmlns:a16="http://schemas.microsoft.com/office/drawing/2014/main" id="{DB768607-CAD6-00D9-9A62-99410C5BBA6F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8276389" y="4816414"/>
            <a:ext cx="569199" cy="569199"/>
          </a:xfrm>
          <a:prstGeom prst="rect">
            <a:avLst/>
          </a:prstGeom>
        </p:spPr>
      </p:pic>
      <p:sp>
        <p:nvSpPr>
          <p:cNvPr id="203" name="กล่องข้อความ 202">
            <a:extLst>
              <a:ext uri="{FF2B5EF4-FFF2-40B4-BE49-F238E27FC236}">
                <a16:creationId xmlns:a16="http://schemas.microsoft.com/office/drawing/2014/main" id="{CD334337-D7DB-9F02-3A6A-389CBD3D5FA9}"/>
              </a:ext>
            </a:extLst>
          </p:cNvPr>
          <p:cNvSpPr txBox="1"/>
          <p:nvPr/>
        </p:nvSpPr>
        <p:spPr>
          <a:xfrm>
            <a:off x="7540113" y="1636065"/>
            <a:ext cx="2154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latin typeface="Prompt" panose="00000500000000000000" pitchFamily="2" charset="-34"/>
                <a:cs typeface="Prompt" panose="00000500000000000000" pitchFamily="2" charset="-34"/>
              </a:rPr>
              <a:t>มาตรฐานบัญชีภาครัฐ </a:t>
            </a:r>
            <a:br>
              <a:rPr lang="th-TH" sz="9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900" dirty="0">
                <a:latin typeface="Prompt" panose="00000500000000000000" pitchFamily="2" charset="-34"/>
                <a:cs typeface="Prompt" panose="00000500000000000000" pitchFamily="2" charset="-34"/>
              </a:rPr>
              <a:t>ฉบับ 17 </a:t>
            </a:r>
            <a:endParaRPr lang="en-US" sz="900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04" name="กล่องข้อความ 203">
            <a:extLst>
              <a:ext uri="{FF2B5EF4-FFF2-40B4-BE49-F238E27FC236}">
                <a16:creationId xmlns:a16="http://schemas.microsoft.com/office/drawing/2014/main" id="{BC2C3C28-FEBB-E7F9-0DAC-D079BFC7F048}"/>
              </a:ext>
            </a:extLst>
          </p:cNvPr>
          <p:cNvSpPr txBox="1"/>
          <p:nvPr/>
        </p:nvSpPr>
        <p:spPr>
          <a:xfrm>
            <a:off x="8138786" y="1438087"/>
            <a:ext cx="99578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100" b="1" dirty="0">
                <a:latin typeface="Prompt" panose="00000500000000000000" pitchFamily="2" charset="-34"/>
                <a:cs typeface="Prompt" panose="00000500000000000000" pitchFamily="2" charset="-34"/>
              </a:rPr>
              <a:t>0410.3/ว 43</a:t>
            </a:r>
            <a:endParaRPr lang="en-US" sz="11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05" name="กล่องข้อความ 204">
            <a:extLst>
              <a:ext uri="{FF2B5EF4-FFF2-40B4-BE49-F238E27FC236}">
                <a16:creationId xmlns:a16="http://schemas.microsoft.com/office/drawing/2014/main" id="{B2F75DE0-6899-E4C6-491B-1DA11AFDE501}"/>
              </a:ext>
            </a:extLst>
          </p:cNvPr>
          <p:cNvSpPr txBox="1"/>
          <p:nvPr/>
        </p:nvSpPr>
        <p:spPr>
          <a:xfrm>
            <a:off x="8256049" y="1060811"/>
            <a:ext cx="68159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100" b="1" dirty="0" err="1">
                <a:latin typeface="Prompt" panose="00000500000000000000" pitchFamily="2" charset="-34"/>
                <a:cs typeface="Prompt" panose="00000500000000000000" pitchFamily="2" charset="-34"/>
              </a:rPr>
              <a:t>คร</a:t>
            </a:r>
            <a:r>
              <a:rPr lang="th-TH" sz="1100" b="1" dirty="0">
                <a:latin typeface="Prompt" panose="00000500000000000000" pitchFamily="2" charset="-34"/>
                <a:cs typeface="Prompt" panose="00000500000000000000" pitchFamily="2" charset="-34"/>
              </a:rPr>
              <a:t>. ว 17</a:t>
            </a:r>
            <a:endParaRPr lang="en-US" sz="11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06" name="กล่องข้อความ 205">
            <a:extLst>
              <a:ext uri="{FF2B5EF4-FFF2-40B4-BE49-F238E27FC236}">
                <a16:creationId xmlns:a16="http://schemas.microsoft.com/office/drawing/2014/main" id="{D9053BE9-D73C-5B06-FBDE-04B33E92FC2D}"/>
              </a:ext>
            </a:extLst>
          </p:cNvPr>
          <p:cNvSpPr txBox="1"/>
          <p:nvPr/>
        </p:nvSpPr>
        <p:spPr>
          <a:xfrm>
            <a:off x="8155774" y="1221340"/>
            <a:ext cx="96212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050" dirty="0">
                <a:latin typeface="Prompt" panose="00000500000000000000" pitchFamily="2" charset="-34"/>
                <a:cs typeface="Prompt" panose="00000500000000000000" pitchFamily="2" charset="-34"/>
              </a:rPr>
              <a:t>อายุการใช้งาน</a:t>
            </a:r>
            <a:endParaRPr lang="en-US" sz="1050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07" name="กล่องข้อความ 206">
            <a:extLst>
              <a:ext uri="{FF2B5EF4-FFF2-40B4-BE49-F238E27FC236}">
                <a16:creationId xmlns:a16="http://schemas.microsoft.com/office/drawing/2014/main" id="{583170F1-45E5-7B49-589B-37EC9E4B7040}"/>
              </a:ext>
            </a:extLst>
          </p:cNvPr>
          <p:cNvSpPr txBox="1"/>
          <p:nvPr/>
        </p:nvSpPr>
        <p:spPr>
          <a:xfrm>
            <a:off x="7844181" y="1935004"/>
            <a:ext cx="152101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latin typeface="Prompt" panose="00000500000000000000" pitchFamily="2" charset="-34"/>
                <a:cs typeface="Prompt" panose="00000500000000000000" pitchFamily="2" charset="-34"/>
              </a:rPr>
              <a:t>ประกอบ ฉบับ 31 </a:t>
            </a:r>
            <a:endParaRPr lang="en-US" sz="900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08" name="กล่องข้อความ 207">
            <a:extLst>
              <a:ext uri="{FF2B5EF4-FFF2-40B4-BE49-F238E27FC236}">
                <a16:creationId xmlns:a16="http://schemas.microsoft.com/office/drawing/2014/main" id="{BE0714F7-D566-11BA-AB46-008CECA9F308}"/>
              </a:ext>
            </a:extLst>
          </p:cNvPr>
          <p:cNvSpPr txBox="1"/>
          <p:nvPr/>
        </p:nvSpPr>
        <p:spPr>
          <a:xfrm>
            <a:off x="247176" y="2386134"/>
            <a:ext cx="23260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dirty="0">
                <a:latin typeface="Prompt" panose="00000500000000000000" pitchFamily="2" charset="-34"/>
                <a:cs typeface="Prompt" panose="00000500000000000000" pitchFamily="2" charset="-34"/>
              </a:rPr>
              <a:t>ระเบียบฯเงินบำรุงหน่วยบริการ สธ.</a:t>
            </a:r>
            <a:endParaRPr lang="en-US" sz="1050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09" name="กล่องข้อความ 208">
            <a:extLst>
              <a:ext uri="{FF2B5EF4-FFF2-40B4-BE49-F238E27FC236}">
                <a16:creationId xmlns:a16="http://schemas.microsoft.com/office/drawing/2014/main" id="{104E8530-C4C5-4F64-0D1B-A4D959EE460E}"/>
              </a:ext>
            </a:extLst>
          </p:cNvPr>
          <p:cNvSpPr txBox="1"/>
          <p:nvPr/>
        </p:nvSpPr>
        <p:spPr>
          <a:xfrm>
            <a:off x="4797774" y="6219491"/>
            <a:ext cx="23727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latin typeface="Prompt" panose="00000500000000000000" pitchFamily="2" charset="-34"/>
                <a:cs typeface="Prompt" panose="00000500000000000000" pitchFamily="2" charset="-34"/>
              </a:rPr>
              <a:t>เงินบริจาค จัดซื้อจัดจ้าง</a:t>
            </a:r>
          </a:p>
          <a:p>
            <a:pPr algn="ctr"/>
            <a:r>
              <a:rPr lang="th-TH" sz="1200" b="1" dirty="0">
                <a:latin typeface="Prompt" panose="00000500000000000000" pitchFamily="2" charset="-34"/>
                <a:cs typeface="Prompt" panose="00000500000000000000" pitchFamily="2" charset="-34"/>
              </a:rPr>
              <a:t>ระเบียบฯ รับบริจาค สธ. 2561</a:t>
            </a:r>
            <a:endParaRPr lang="en-US" sz="12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13" name="กล่องข้อความ 212">
            <a:extLst>
              <a:ext uri="{FF2B5EF4-FFF2-40B4-BE49-F238E27FC236}">
                <a16:creationId xmlns:a16="http://schemas.microsoft.com/office/drawing/2014/main" id="{C3777F92-A577-3C3B-DB24-94B89DC78BB4}"/>
              </a:ext>
            </a:extLst>
          </p:cNvPr>
          <p:cNvSpPr txBox="1"/>
          <p:nvPr/>
        </p:nvSpPr>
        <p:spPr>
          <a:xfrm>
            <a:off x="7548141" y="6271069"/>
            <a:ext cx="1002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ตรวจรับ</a:t>
            </a:r>
            <a:endParaRPr lang="en-US" sz="1800" b="1" dirty="0">
              <a:solidFill>
                <a:srgbClr val="C0000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14" name="ลูกศร: โค้งขึ้น 213">
            <a:extLst>
              <a:ext uri="{FF2B5EF4-FFF2-40B4-BE49-F238E27FC236}">
                <a16:creationId xmlns:a16="http://schemas.microsoft.com/office/drawing/2014/main" id="{023E2239-3F32-EFE7-6F17-D4D2BE07B0F0}"/>
              </a:ext>
            </a:extLst>
          </p:cNvPr>
          <p:cNvSpPr/>
          <p:nvPr/>
        </p:nvSpPr>
        <p:spPr>
          <a:xfrm rot="10800000" flipH="1" flipV="1">
            <a:off x="8587833" y="5732512"/>
            <a:ext cx="2009941" cy="893785"/>
          </a:xfrm>
          <a:prstGeom prst="bentUpArrow">
            <a:avLst>
              <a:gd name="adj1" fmla="val 32239"/>
              <a:gd name="adj2" fmla="val 38251"/>
              <a:gd name="adj3" fmla="val 35189"/>
            </a:avLst>
          </a:prstGeom>
          <a:solidFill>
            <a:srgbClr val="92D050"/>
          </a:solidFill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15" name="ลูกศร: ขึ้น 214">
            <a:extLst>
              <a:ext uri="{FF2B5EF4-FFF2-40B4-BE49-F238E27FC236}">
                <a16:creationId xmlns:a16="http://schemas.microsoft.com/office/drawing/2014/main" id="{06560B89-6C49-965C-E729-B3AF67AFA411}"/>
              </a:ext>
            </a:extLst>
          </p:cNvPr>
          <p:cNvSpPr/>
          <p:nvPr/>
        </p:nvSpPr>
        <p:spPr>
          <a:xfrm rot="5400000">
            <a:off x="6946036" y="6198989"/>
            <a:ext cx="661189" cy="454540"/>
          </a:xfrm>
          <a:prstGeom prst="upArrow">
            <a:avLst>
              <a:gd name="adj1" fmla="val 51328"/>
              <a:gd name="adj2" fmla="val 50000"/>
            </a:avLst>
          </a:prstGeom>
          <a:solidFill>
            <a:srgbClr val="92D05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19" name="ลูกศร: โค้งขึ้น 218">
            <a:extLst>
              <a:ext uri="{FF2B5EF4-FFF2-40B4-BE49-F238E27FC236}">
                <a16:creationId xmlns:a16="http://schemas.microsoft.com/office/drawing/2014/main" id="{11816D1C-C71F-168B-5CF9-6920EB85E9E5}"/>
              </a:ext>
            </a:extLst>
          </p:cNvPr>
          <p:cNvSpPr/>
          <p:nvPr/>
        </p:nvSpPr>
        <p:spPr>
          <a:xfrm rot="16200000" flipH="1" flipV="1">
            <a:off x="3580672" y="5615449"/>
            <a:ext cx="893786" cy="1480404"/>
          </a:xfrm>
          <a:prstGeom prst="bentUpArrow">
            <a:avLst>
              <a:gd name="adj1" fmla="val 31419"/>
              <a:gd name="adj2" fmla="val 40588"/>
              <a:gd name="adj3" fmla="val 30119"/>
            </a:avLst>
          </a:prstGeom>
          <a:solidFill>
            <a:srgbClr val="92D050"/>
          </a:solidFill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5D6BBFDE-BEEF-81E4-D3A3-F0E466F7CF7B}"/>
              </a:ext>
            </a:extLst>
          </p:cNvPr>
          <p:cNvSpPr txBox="1"/>
          <p:nvPr/>
        </p:nvSpPr>
        <p:spPr>
          <a:xfrm>
            <a:off x="413771" y="1327958"/>
            <a:ext cx="2824958" cy="2916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th-TH" sz="14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ครุภัณฑ์ ที่ดิน สิ่งก่อสร้าง</a:t>
            </a: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3D43E544-1495-0E0A-7C57-25A8B9C55970}"/>
              </a:ext>
            </a:extLst>
          </p:cNvPr>
          <p:cNvSpPr txBox="1"/>
          <p:nvPr/>
        </p:nvSpPr>
        <p:spPr>
          <a:xfrm>
            <a:off x="6007589" y="189592"/>
            <a:ext cx="57502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latin typeface="Prompt" panose="00000500000000000000" pitchFamily="2" charset="-34"/>
                <a:cs typeface="Prompt" panose="00000500000000000000" pitchFamily="2" charset="-34"/>
              </a:rPr>
              <a:t>การบริหารพัสดุ ตามระเบียบฯ หมวด 9 </a:t>
            </a: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F82C620E-4F89-9A28-92BC-6628D75A83FE}"/>
              </a:ext>
            </a:extLst>
          </p:cNvPr>
          <p:cNvSpPr txBox="1"/>
          <p:nvPr/>
        </p:nvSpPr>
        <p:spPr>
          <a:xfrm>
            <a:off x="2739119" y="215797"/>
            <a:ext cx="14083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ompt" panose="00000500000000000000" pitchFamily="2" charset="-34"/>
                <a:cs typeface="Prompt" panose="00000500000000000000" pitchFamily="2" charset="-34"/>
              </a:rPr>
              <a:t>DDC-PTS </a:t>
            </a:r>
          </a:p>
        </p:txBody>
      </p:sp>
      <p:sp>
        <p:nvSpPr>
          <p:cNvPr id="13" name="สี่เหลี่ยมผืนผ้า: มุมมน 12">
            <a:extLst>
              <a:ext uri="{FF2B5EF4-FFF2-40B4-BE49-F238E27FC236}">
                <a16:creationId xmlns:a16="http://schemas.microsoft.com/office/drawing/2014/main" id="{530A3FF4-A962-7C50-3DEA-5299D6B72E8A}"/>
              </a:ext>
            </a:extLst>
          </p:cNvPr>
          <p:cNvSpPr/>
          <p:nvPr/>
        </p:nvSpPr>
        <p:spPr>
          <a:xfrm>
            <a:off x="4327886" y="128530"/>
            <a:ext cx="1640158" cy="494221"/>
          </a:xfrm>
          <a:prstGeom prst="roundRect">
            <a:avLst>
              <a:gd name="adj" fmla="val 50000"/>
            </a:avLst>
          </a:prstGeom>
          <a:solidFill>
            <a:srgbClr val="8FF1BE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F42EAA42-E484-301E-E9AF-519698876D6B}"/>
              </a:ext>
            </a:extLst>
          </p:cNvPr>
          <p:cNvSpPr txBox="1"/>
          <p:nvPr/>
        </p:nvSpPr>
        <p:spPr>
          <a:xfrm>
            <a:off x="4389211" y="218711"/>
            <a:ext cx="15788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ompt" panose="00000500000000000000" pitchFamily="2" charset="-34"/>
                <a:cs typeface="Prompt" panose="00000500000000000000" pitchFamily="2" charset="-34"/>
              </a:rPr>
              <a:t>DDC-</a:t>
            </a:r>
            <a:r>
              <a:rPr lang="en-US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ompt" panose="00000500000000000000" pitchFamily="2" charset="-34"/>
                <a:cs typeface="Prompt" panose="00000500000000000000" pitchFamily="2" charset="-34"/>
              </a:rPr>
              <a:t>CPBms</a:t>
            </a:r>
            <a:endParaRPr 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6" name="กล่องข้อความ 15">
            <a:extLst>
              <a:ext uri="{FF2B5EF4-FFF2-40B4-BE49-F238E27FC236}">
                <a16:creationId xmlns:a16="http://schemas.microsoft.com/office/drawing/2014/main" id="{2F259951-B83B-D1A1-3FA4-D9BBEAB87878}"/>
              </a:ext>
            </a:extLst>
          </p:cNvPr>
          <p:cNvSpPr txBox="1"/>
          <p:nvPr/>
        </p:nvSpPr>
        <p:spPr>
          <a:xfrm>
            <a:off x="1644739" y="1127193"/>
            <a:ext cx="99796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000" b="1" i="0" dirty="0">
                <a:solidFill>
                  <a:srgbClr val="0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0704/ว 68</a:t>
            </a:r>
            <a:endParaRPr lang="th-TH" sz="10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6711731D-D192-19C6-1236-BF2E2B95882A}"/>
              </a:ext>
            </a:extLst>
          </p:cNvPr>
          <p:cNvSpPr txBox="1"/>
          <p:nvPr/>
        </p:nvSpPr>
        <p:spPr>
          <a:xfrm>
            <a:off x="9857382" y="3136861"/>
            <a:ext cx="18179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 215,217,218</a:t>
            </a: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118FE379-688A-98AB-13B5-4DB6D49B2333}"/>
              </a:ext>
            </a:extLst>
          </p:cNvPr>
          <p:cNvSpPr txBox="1"/>
          <p:nvPr/>
        </p:nvSpPr>
        <p:spPr>
          <a:xfrm>
            <a:off x="10310344" y="2808641"/>
            <a:ext cx="18179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 213</a:t>
            </a:r>
          </a:p>
        </p:txBody>
      </p:sp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id="{3B57ECEA-A605-69D5-5C76-92EB1AF04171}"/>
              </a:ext>
            </a:extLst>
          </p:cNvPr>
          <p:cNvSpPr txBox="1"/>
          <p:nvPr/>
        </p:nvSpPr>
        <p:spPr>
          <a:xfrm>
            <a:off x="9127448" y="1922267"/>
            <a:ext cx="26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Prompt" panose="00000500000000000000" pitchFamily="2" charset="-34"/>
                <a:cs typeface="Prompt" panose="00000500000000000000" pitchFamily="2" charset="-34"/>
              </a:rPr>
              <a:t>บันทึกซ่อม</a:t>
            </a:r>
            <a:endParaRPr lang="en-US" sz="16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0" name="แผนผังลำดับงาน: ตัวเชื่อมต่อ 19">
            <a:extLst>
              <a:ext uri="{FF2B5EF4-FFF2-40B4-BE49-F238E27FC236}">
                <a16:creationId xmlns:a16="http://schemas.microsoft.com/office/drawing/2014/main" id="{14C627D4-84BA-FA0B-756A-02EB82A58EB4}"/>
              </a:ext>
            </a:extLst>
          </p:cNvPr>
          <p:cNvSpPr/>
          <p:nvPr/>
        </p:nvSpPr>
        <p:spPr>
          <a:xfrm>
            <a:off x="9018716" y="2043946"/>
            <a:ext cx="99400" cy="99400"/>
          </a:xfrm>
          <a:prstGeom prst="flowChartConnector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0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id="{83F641D8-231C-3168-0653-0649A10052E0}"/>
              </a:ext>
            </a:extLst>
          </p:cNvPr>
          <p:cNvSpPr txBox="1"/>
          <p:nvPr/>
        </p:nvSpPr>
        <p:spPr>
          <a:xfrm>
            <a:off x="9127448" y="2538812"/>
            <a:ext cx="18179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 215</a:t>
            </a:r>
          </a:p>
        </p:txBody>
      </p:sp>
      <p:sp>
        <p:nvSpPr>
          <p:cNvPr id="22" name="กล่องข้อความ 21">
            <a:extLst>
              <a:ext uri="{FF2B5EF4-FFF2-40B4-BE49-F238E27FC236}">
                <a16:creationId xmlns:a16="http://schemas.microsoft.com/office/drawing/2014/main" id="{B192DE06-E7B8-D097-F69F-5A921AAABB7D}"/>
              </a:ext>
            </a:extLst>
          </p:cNvPr>
          <p:cNvSpPr txBox="1"/>
          <p:nvPr/>
        </p:nvSpPr>
        <p:spPr>
          <a:xfrm>
            <a:off x="9559529" y="2227967"/>
            <a:ext cx="18179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 207-211</a:t>
            </a:r>
          </a:p>
        </p:txBody>
      </p:sp>
      <p:sp>
        <p:nvSpPr>
          <p:cNvPr id="23" name="กล่องข้อความ 22">
            <a:extLst>
              <a:ext uri="{FF2B5EF4-FFF2-40B4-BE49-F238E27FC236}">
                <a16:creationId xmlns:a16="http://schemas.microsoft.com/office/drawing/2014/main" id="{F2B41A54-8CDE-6AFB-6CFD-4BE1A9FA82C8}"/>
              </a:ext>
            </a:extLst>
          </p:cNvPr>
          <p:cNvSpPr txBox="1"/>
          <p:nvPr/>
        </p:nvSpPr>
        <p:spPr>
          <a:xfrm>
            <a:off x="9772488" y="1938685"/>
            <a:ext cx="18179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 212</a:t>
            </a:r>
          </a:p>
        </p:txBody>
      </p:sp>
      <p:sp>
        <p:nvSpPr>
          <p:cNvPr id="24" name="กล่องข้อความ 23">
            <a:extLst>
              <a:ext uri="{FF2B5EF4-FFF2-40B4-BE49-F238E27FC236}">
                <a16:creationId xmlns:a16="http://schemas.microsoft.com/office/drawing/2014/main" id="{FFEF381C-8459-B21F-FC48-7EF18D0FC251}"/>
              </a:ext>
            </a:extLst>
          </p:cNvPr>
          <p:cNvSpPr txBox="1"/>
          <p:nvPr/>
        </p:nvSpPr>
        <p:spPr>
          <a:xfrm>
            <a:off x="9964192" y="1136284"/>
            <a:ext cx="18179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 203</a:t>
            </a: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B32A4AFB-9494-799B-A46D-A6DEC32F9368}"/>
              </a:ext>
            </a:extLst>
          </p:cNvPr>
          <p:cNvSpPr txBox="1"/>
          <p:nvPr/>
        </p:nvSpPr>
        <p:spPr>
          <a:xfrm>
            <a:off x="1818126" y="2979440"/>
            <a:ext cx="724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Prompt" panose="00000500000000000000" pitchFamily="2" charset="-34"/>
                <a:cs typeface="Prompt" panose="00000500000000000000" pitchFamily="2" charset="-34"/>
              </a:rPr>
              <a:t>TUC</a:t>
            </a:r>
          </a:p>
        </p:txBody>
      </p:sp>
      <p:sp>
        <p:nvSpPr>
          <p:cNvPr id="25" name="กล่องข้อความ 24">
            <a:extLst>
              <a:ext uri="{FF2B5EF4-FFF2-40B4-BE49-F238E27FC236}">
                <a16:creationId xmlns:a16="http://schemas.microsoft.com/office/drawing/2014/main" id="{DF45EFBA-DF89-5C56-FA90-9FCF2C6F6474}"/>
              </a:ext>
            </a:extLst>
          </p:cNvPr>
          <p:cNvSpPr txBox="1"/>
          <p:nvPr/>
        </p:nvSpPr>
        <p:spPr>
          <a:xfrm>
            <a:off x="1475423" y="3232713"/>
            <a:ext cx="9760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Prompt" panose="00000500000000000000" pitchFamily="2" charset="-34"/>
                <a:cs typeface="Prompt" panose="00000500000000000000" pitchFamily="2" charset="-34"/>
              </a:rPr>
              <a:t>WHO</a:t>
            </a:r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id="{6C614E6B-1745-64E1-BD3B-186D14B55C9A}"/>
              </a:ext>
            </a:extLst>
          </p:cNvPr>
          <p:cNvSpPr txBox="1"/>
          <p:nvPr/>
        </p:nvSpPr>
        <p:spPr>
          <a:xfrm>
            <a:off x="-48751" y="3891969"/>
            <a:ext cx="163547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100" b="1" dirty="0">
                <a:solidFill>
                  <a:srgbClr val="FF66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(Manual + e-GP)</a:t>
            </a:r>
            <a:endParaRPr lang="th-TH" sz="1100" b="1" dirty="0">
              <a:solidFill>
                <a:srgbClr val="FF660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39E1045E-E01B-81DE-1217-EFE3055FB80F}"/>
              </a:ext>
            </a:extLst>
          </p:cNvPr>
          <p:cNvSpPr txBox="1"/>
          <p:nvPr/>
        </p:nvSpPr>
        <p:spPr>
          <a:xfrm>
            <a:off x="-63170" y="3698584"/>
            <a:ext cx="1332249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100" b="1" dirty="0">
                <a:solidFill>
                  <a:srgbClr val="FF6600"/>
                </a:solidFill>
                <a:latin typeface="Prompt" panose="00000500000000000000" pitchFamily="2" charset="-34"/>
                <a:ea typeface="Adobe Heiti Std R" panose="020B0400000000000000" pitchFamily="34" charset="-128"/>
                <a:cs typeface="Prompt" panose="00000500000000000000" pitchFamily="2" charset="-34"/>
              </a:rPr>
              <a:t>คู่มือการปฏิบัติงาน</a:t>
            </a:r>
          </a:p>
        </p:txBody>
      </p:sp>
      <p:sp>
        <p:nvSpPr>
          <p:cNvPr id="30" name="ลูกศร: ขึ้น-ลง 29">
            <a:extLst>
              <a:ext uri="{FF2B5EF4-FFF2-40B4-BE49-F238E27FC236}">
                <a16:creationId xmlns:a16="http://schemas.microsoft.com/office/drawing/2014/main" id="{D8D2D26C-476A-17C9-BC54-9578C7D29335}"/>
              </a:ext>
            </a:extLst>
          </p:cNvPr>
          <p:cNvSpPr/>
          <p:nvPr/>
        </p:nvSpPr>
        <p:spPr>
          <a:xfrm rot="12051219">
            <a:off x="907505" y="3395302"/>
            <a:ext cx="151196" cy="297192"/>
          </a:xfrm>
          <a:prstGeom prst="up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pic>
        <p:nvPicPr>
          <p:cNvPr id="34" name="รูปภาพ 33">
            <a:extLst>
              <a:ext uri="{FF2B5EF4-FFF2-40B4-BE49-F238E27FC236}">
                <a16:creationId xmlns:a16="http://schemas.microsoft.com/office/drawing/2014/main" id="{8803CC96-F535-AF9F-9325-533FF5CE3253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797" y="3833981"/>
            <a:ext cx="534409" cy="534409"/>
          </a:xfrm>
          <a:prstGeom prst="rect">
            <a:avLst/>
          </a:prstGeom>
        </p:spPr>
      </p:pic>
      <p:pic>
        <p:nvPicPr>
          <p:cNvPr id="55" name="กราฟิก 54" descr="หนังสือที่ปิดอยู่ ด้วยสีเติมแบบทึบ">
            <a:extLst>
              <a:ext uri="{FF2B5EF4-FFF2-40B4-BE49-F238E27FC236}">
                <a16:creationId xmlns:a16="http://schemas.microsoft.com/office/drawing/2014/main" id="{9E646425-2F93-FFDA-42F9-F801FEF86D38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3655508" y="4305067"/>
            <a:ext cx="362221" cy="337325"/>
          </a:xfrm>
          <a:prstGeom prst="rect">
            <a:avLst/>
          </a:prstGeom>
        </p:spPr>
      </p:pic>
      <p:pic>
        <p:nvPicPr>
          <p:cNvPr id="65" name="กราฟิก 64" descr="เมือง ด้วยสีเติมแบบทึบ">
            <a:extLst>
              <a:ext uri="{FF2B5EF4-FFF2-40B4-BE49-F238E27FC236}">
                <a16:creationId xmlns:a16="http://schemas.microsoft.com/office/drawing/2014/main" id="{E29B783A-11CE-A867-C33A-25FC9994373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38279" y="6242739"/>
            <a:ext cx="425822" cy="425822"/>
          </a:xfrm>
          <a:prstGeom prst="rect">
            <a:avLst/>
          </a:prstGeom>
        </p:spPr>
      </p:pic>
      <p:pic>
        <p:nvPicPr>
          <p:cNvPr id="67" name="กราฟิก 66" descr="คอมพิวเตอร์ ด้วยสีเติมแบบทึบ">
            <a:extLst>
              <a:ext uri="{FF2B5EF4-FFF2-40B4-BE49-F238E27FC236}">
                <a16:creationId xmlns:a16="http://schemas.microsoft.com/office/drawing/2014/main" id="{86785F8E-0D09-8A44-0D2B-F221A42C2547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493763" y="6328448"/>
            <a:ext cx="317557" cy="317557"/>
          </a:xfrm>
          <a:prstGeom prst="rect">
            <a:avLst/>
          </a:prstGeom>
        </p:spPr>
      </p:pic>
      <p:pic>
        <p:nvPicPr>
          <p:cNvPr id="73" name="กราฟิก 72" descr="เหรียญ ด้วยสีเติมแบบทึบ">
            <a:extLst>
              <a:ext uri="{FF2B5EF4-FFF2-40B4-BE49-F238E27FC236}">
                <a16:creationId xmlns:a16="http://schemas.microsoft.com/office/drawing/2014/main" id="{C6E9A6DE-E622-F2E8-5066-3937E6F3A7A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558963" y="6331484"/>
            <a:ext cx="326489" cy="326489"/>
          </a:xfrm>
          <a:prstGeom prst="rect">
            <a:avLst/>
          </a:prstGeom>
        </p:spPr>
      </p:pic>
      <p:sp>
        <p:nvSpPr>
          <p:cNvPr id="76" name="ลูกศร: ขึ้น-ลง 75">
            <a:extLst>
              <a:ext uri="{FF2B5EF4-FFF2-40B4-BE49-F238E27FC236}">
                <a16:creationId xmlns:a16="http://schemas.microsoft.com/office/drawing/2014/main" id="{2510971B-D195-85F1-E684-BCBF6101A2AD}"/>
              </a:ext>
            </a:extLst>
          </p:cNvPr>
          <p:cNvSpPr/>
          <p:nvPr/>
        </p:nvSpPr>
        <p:spPr>
          <a:xfrm rot="14228378">
            <a:off x="1944892" y="4485920"/>
            <a:ext cx="215620" cy="472160"/>
          </a:xfrm>
          <a:prstGeom prst="upDown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78" name="สี่เหลี่ยมผืนผ้า: มุมมน 77">
            <a:extLst>
              <a:ext uri="{FF2B5EF4-FFF2-40B4-BE49-F238E27FC236}">
                <a16:creationId xmlns:a16="http://schemas.microsoft.com/office/drawing/2014/main" id="{88E6FEAA-EF77-636A-3FE9-666DE69AEFC6}"/>
              </a:ext>
            </a:extLst>
          </p:cNvPr>
          <p:cNvSpPr/>
          <p:nvPr/>
        </p:nvSpPr>
        <p:spPr>
          <a:xfrm>
            <a:off x="79541" y="779552"/>
            <a:ext cx="746879" cy="354991"/>
          </a:xfrm>
          <a:prstGeom prst="roundRect">
            <a:avLst>
              <a:gd name="adj" fmla="val 50000"/>
            </a:avLst>
          </a:prstGeom>
          <a:solidFill>
            <a:srgbClr val="92D05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100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79" name="กล่องข้อความ 78">
            <a:extLst>
              <a:ext uri="{FF2B5EF4-FFF2-40B4-BE49-F238E27FC236}">
                <a16:creationId xmlns:a16="http://schemas.microsoft.com/office/drawing/2014/main" id="{5C608E7A-CE99-B085-1A9A-B2C9266FBECC}"/>
              </a:ext>
            </a:extLst>
          </p:cNvPr>
          <p:cNvSpPr txBox="1"/>
          <p:nvPr/>
        </p:nvSpPr>
        <p:spPr>
          <a:xfrm>
            <a:off x="62836" y="850184"/>
            <a:ext cx="7955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ompt" panose="00000500000000000000" pitchFamily="2" charset="-34"/>
                <a:cs typeface="Prompt" panose="00000500000000000000" pitchFamily="2" charset="-34"/>
              </a:rPr>
              <a:t>ESMS</a:t>
            </a:r>
          </a:p>
        </p:txBody>
      </p:sp>
      <p:sp>
        <p:nvSpPr>
          <p:cNvPr id="82" name="กล่องข้อความ 81">
            <a:extLst>
              <a:ext uri="{FF2B5EF4-FFF2-40B4-BE49-F238E27FC236}">
                <a16:creationId xmlns:a16="http://schemas.microsoft.com/office/drawing/2014/main" id="{9C6636AF-FC56-3C45-20C2-CA7112202165}"/>
              </a:ext>
            </a:extLst>
          </p:cNvPr>
          <p:cNvSpPr txBox="1"/>
          <p:nvPr/>
        </p:nvSpPr>
        <p:spPr>
          <a:xfrm>
            <a:off x="-30779" y="1117220"/>
            <a:ext cx="139465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050" b="1" dirty="0">
                <a:solidFill>
                  <a:srgbClr val="0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แผนงาน/โครงการ</a:t>
            </a:r>
            <a:endParaRPr lang="th-TH" sz="105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6" name="ลูกศร: ขึ้น 25">
            <a:extLst>
              <a:ext uri="{FF2B5EF4-FFF2-40B4-BE49-F238E27FC236}">
                <a16:creationId xmlns:a16="http://schemas.microsoft.com/office/drawing/2014/main" id="{3D6C2BC5-2D68-804D-6F4E-C53D376906FB}"/>
              </a:ext>
            </a:extLst>
          </p:cNvPr>
          <p:cNvSpPr/>
          <p:nvPr/>
        </p:nvSpPr>
        <p:spPr>
          <a:xfrm rot="5400000">
            <a:off x="4827665" y="5133365"/>
            <a:ext cx="763866" cy="372908"/>
          </a:xfrm>
          <a:prstGeom prst="upArrow">
            <a:avLst>
              <a:gd name="adj1" fmla="val 40024"/>
              <a:gd name="adj2" fmla="val 50000"/>
            </a:avLst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457794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สี่เหลี่ยมผืนผ้า: มุมมน 94">
            <a:extLst>
              <a:ext uri="{FF2B5EF4-FFF2-40B4-BE49-F238E27FC236}">
                <a16:creationId xmlns:a16="http://schemas.microsoft.com/office/drawing/2014/main" id="{F1A05816-4AF7-547C-BEBC-53D1CE1A17D3}"/>
              </a:ext>
            </a:extLst>
          </p:cNvPr>
          <p:cNvSpPr/>
          <p:nvPr/>
        </p:nvSpPr>
        <p:spPr>
          <a:xfrm>
            <a:off x="8339411" y="982120"/>
            <a:ext cx="3625704" cy="1468388"/>
          </a:xfrm>
          <a:prstGeom prst="roundRect">
            <a:avLst>
              <a:gd name="adj" fmla="val 16667"/>
            </a:avLst>
          </a:prstGeom>
          <a:solidFill>
            <a:schemeClr val="accent2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4" name="สี่เหลี่ยมผืนผ้า: มุมมน 93">
            <a:extLst>
              <a:ext uri="{FF2B5EF4-FFF2-40B4-BE49-F238E27FC236}">
                <a16:creationId xmlns:a16="http://schemas.microsoft.com/office/drawing/2014/main" id="{1FB2624D-DB34-C181-3E53-04C35482FDA2}"/>
              </a:ext>
            </a:extLst>
          </p:cNvPr>
          <p:cNvSpPr/>
          <p:nvPr/>
        </p:nvSpPr>
        <p:spPr>
          <a:xfrm>
            <a:off x="8339412" y="1063112"/>
            <a:ext cx="3737794" cy="1468388"/>
          </a:xfrm>
          <a:prstGeom prst="roundRect">
            <a:avLst>
              <a:gd name="adj" fmla="val 16667"/>
            </a:avLst>
          </a:prstGeom>
          <a:solidFill>
            <a:schemeClr val="accent2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สี่เหลี่ยมผืนผ้า: มุมมน 20">
            <a:extLst>
              <a:ext uri="{FF2B5EF4-FFF2-40B4-BE49-F238E27FC236}">
                <a16:creationId xmlns:a16="http://schemas.microsoft.com/office/drawing/2014/main" id="{B31619E3-BABD-9EF4-BFC0-B1760CBB51A1}"/>
              </a:ext>
            </a:extLst>
          </p:cNvPr>
          <p:cNvSpPr/>
          <p:nvPr/>
        </p:nvSpPr>
        <p:spPr>
          <a:xfrm>
            <a:off x="319009" y="232115"/>
            <a:ext cx="2139395" cy="861665"/>
          </a:xfrm>
          <a:prstGeom prst="roundRect">
            <a:avLst>
              <a:gd name="adj" fmla="val 15410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1" name="คำบรรยายภาพ: สี่เหลี่ยมมุมมน 80">
            <a:extLst>
              <a:ext uri="{FF2B5EF4-FFF2-40B4-BE49-F238E27FC236}">
                <a16:creationId xmlns:a16="http://schemas.microsoft.com/office/drawing/2014/main" id="{CAC897DF-FBF2-23F3-F1AF-20CEAB9B5EDD}"/>
              </a:ext>
            </a:extLst>
          </p:cNvPr>
          <p:cNvSpPr/>
          <p:nvPr/>
        </p:nvSpPr>
        <p:spPr>
          <a:xfrm>
            <a:off x="126386" y="1344037"/>
            <a:ext cx="2348422" cy="878753"/>
          </a:xfrm>
          <a:prstGeom prst="wedgeRoundRectCallout">
            <a:avLst>
              <a:gd name="adj1" fmla="val -1072"/>
              <a:gd name="adj2" fmla="val -92017"/>
              <a:gd name="adj3" fmla="val 16667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6" name="สี่เหลี่ยมผืนผ้า: มุมมน 25">
            <a:extLst>
              <a:ext uri="{FF2B5EF4-FFF2-40B4-BE49-F238E27FC236}">
                <a16:creationId xmlns:a16="http://schemas.microsoft.com/office/drawing/2014/main" id="{844CDC7C-DBAA-EE20-8B1E-22844BF12F0E}"/>
              </a:ext>
            </a:extLst>
          </p:cNvPr>
          <p:cNvSpPr/>
          <p:nvPr/>
        </p:nvSpPr>
        <p:spPr>
          <a:xfrm>
            <a:off x="3963980" y="2920216"/>
            <a:ext cx="3187585" cy="921936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  <a:alpha val="5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5" name="รูปแบบอิสระ: รูปร่าง 64">
            <a:extLst>
              <a:ext uri="{FF2B5EF4-FFF2-40B4-BE49-F238E27FC236}">
                <a16:creationId xmlns:a16="http://schemas.microsoft.com/office/drawing/2014/main" id="{EE390E50-7383-661F-83A1-FF6769D7931D}"/>
              </a:ext>
            </a:extLst>
          </p:cNvPr>
          <p:cNvSpPr/>
          <p:nvPr/>
        </p:nvSpPr>
        <p:spPr>
          <a:xfrm rot="2234682">
            <a:off x="3319353" y="3579209"/>
            <a:ext cx="2083192" cy="1463779"/>
          </a:xfrm>
          <a:custGeom>
            <a:avLst/>
            <a:gdLst>
              <a:gd name="connsiteX0" fmla="*/ 909057 w 2083192"/>
              <a:gd name="connsiteY0" fmla="*/ 26650 h 1463779"/>
              <a:gd name="connsiteX1" fmla="*/ 986860 w 2083192"/>
              <a:gd name="connsiteY1" fmla="*/ 506045 h 1463779"/>
              <a:gd name="connsiteX2" fmla="*/ 1621717 w 2083192"/>
              <a:gd name="connsiteY2" fmla="*/ 23382 h 1463779"/>
              <a:gd name="connsiteX3" fmla="*/ 1782334 w 2083192"/>
              <a:gd name="connsiteY3" fmla="*/ 45256 h 1463779"/>
              <a:gd name="connsiteX4" fmla="*/ 1886387 w 2083192"/>
              <a:gd name="connsiteY4" fmla="*/ 182119 h 1463779"/>
              <a:gd name="connsiteX5" fmla="*/ 2059811 w 2083192"/>
              <a:gd name="connsiteY5" fmla="*/ 410226 h 1463779"/>
              <a:gd name="connsiteX6" fmla="*/ 2037936 w 2083192"/>
              <a:gd name="connsiteY6" fmla="*/ 570843 h 1463779"/>
              <a:gd name="connsiteX7" fmla="*/ 1355547 w 2083192"/>
              <a:gd name="connsiteY7" fmla="*/ 1089645 h 1463779"/>
              <a:gd name="connsiteX8" fmla="*/ 1023989 w 2083192"/>
              <a:gd name="connsiteY8" fmla="*/ 1341719 h 1463779"/>
              <a:gd name="connsiteX9" fmla="*/ 894195 w 2083192"/>
              <a:gd name="connsiteY9" fmla="*/ 1440397 h 1463779"/>
              <a:gd name="connsiteX10" fmla="*/ 733578 w 2083192"/>
              <a:gd name="connsiteY10" fmla="*/ 1418523 h 1463779"/>
              <a:gd name="connsiteX11" fmla="*/ 560155 w 2083192"/>
              <a:gd name="connsiteY11" fmla="*/ 1190416 h 1463779"/>
              <a:gd name="connsiteX12" fmla="*/ 456101 w 2083192"/>
              <a:gd name="connsiteY12" fmla="*/ 1053553 h 1463779"/>
              <a:gd name="connsiteX13" fmla="*/ 477976 w 2083192"/>
              <a:gd name="connsiteY13" fmla="*/ 892936 h 1463779"/>
              <a:gd name="connsiteX14" fmla="*/ 607769 w 2083192"/>
              <a:gd name="connsiteY14" fmla="*/ 794257 h 1463779"/>
              <a:gd name="connsiteX15" fmla="*/ 0 w 2083192"/>
              <a:gd name="connsiteY15" fmla="*/ 841161 h 1463779"/>
              <a:gd name="connsiteX16" fmla="*/ 819183 w 2083192"/>
              <a:gd name="connsiteY16" fmla="*/ 580424 h 1463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083192" h="1463779">
                <a:moveTo>
                  <a:pt x="909057" y="26650"/>
                </a:moveTo>
                <a:lnTo>
                  <a:pt x="986860" y="506045"/>
                </a:lnTo>
                <a:lnTo>
                  <a:pt x="1621717" y="23382"/>
                </a:lnTo>
                <a:cubicBezTo>
                  <a:pt x="1672110" y="-14931"/>
                  <a:pt x="1744021" y="-5138"/>
                  <a:pt x="1782334" y="45256"/>
                </a:cubicBezTo>
                <a:lnTo>
                  <a:pt x="1886387" y="182119"/>
                </a:lnTo>
                <a:lnTo>
                  <a:pt x="2059811" y="410226"/>
                </a:lnTo>
                <a:cubicBezTo>
                  <a:pt x="2098123" y="460620"/>
                  <a:pt x="2088330" y="532531"/>
                  <a:pt x="2037936" y="570843"/>
                </a:cubicBezTo>
                <a:lnTo>
                  <a:pt x="1355547" y="1089645"/>
                </a:lnTo>
                <a:lnTo>
                  <a:pt x="1023989" y="1341719"/>
                </a:lnTo>
                <a:lnTo>
                  <a:pt x="894195" y="1440397"/>
                </a:lnTo>
                <a:cubicBezTo>
                  <a:pt x="843802" y="1478710"/>
                  <a:pt x="771891" y="1468917"/>
                  <a:pt x="733578" y="1418523"/>
                </a:cubicBezTo>
                <a:lnTo>
                  <a:pt x="560155" y="1190416"/>
                </a:lnTo>
                <a:lnTo>
                  <a:pt x="456101" y="1053553"/>
                </a:lnTo>
                <a:cubicBezTo>
                  <a:pt x="417789" y="1003159"/>
                  <a:pt x="427582" y="931248"/>
                  <a:pt x="477976" y="892936"/>
                </a:cubicBezTo>
                <a:lnTo>
                  <a:pt x="607769" y="794257"/>
                </a:lnTo>
                <a:lnTo>
                  <a:pt x="0" y="841161"/>
                </a:lnTo>
                <a:lnTo>
                  <a:pt x="819183" y="580424"/>
                </a:lnTo>
                <a:close/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52" name="รูปแบบอิสระ: รูปร่าง 51">
            <a:extLst>
              <a:ext uri="{FF2B5EF4-FFF2-40B4-BE49-F238E27FC236}">
                <a16:creationId xmlns:a16="http://schemas.microsoft.com/office/drawing/2014/main" id="{B78461CA-F633-C6B4-D4B3-F21742166874}"/>
              </a:ext>
            </a:extLst>
          </p:cNvPr>
          <p:cNvSpPr/>
          <p:nvPr/>
        </p:nvSpPr>
        <p:spPr>
          <a:xfrm>
            <a:off x="8563921" y="0"/>
            <a:ext cx="3025242" cy="853857"/>
          </a:xfrm>
          <a:custGeom>
            <a:avLst/>
            <a:gdLst>
              <a:gd name="connsiteX0" fmla="*/ 0 w 3025242"/>
              <a:gd name="connsiteY0" fmla="*/ 0 h 895029"/>
              <a:gd name="connsiteX1" fmla="*/ 3025242 w 3025242"/>
              <a:gd name="connsiteY1" fmla="*/ 0 h 895029"/>
              <a:gd name="connsiteX2" fmla="*/ 3025242 w 3025242"/>
              <a:gd name="connsiteY2" fmla="*/ 489127 h 895029"/>
              <a:gd name="connsiteX3" fmla="*/ 3025242 w 3025242"/>
              <a:gd name="connsiteY3" fmla="*/ 602577 h 895029"/>
              <a:gd name="connsiteX4" fmla="*/ 3025242 w 3025242"/>
              <a:gd name="connsiteY4" fmla="*/ 645997 h 895029"/>
              <a:gd name="connsiteX5" fmla="*/ 2776210 w 3025242"/>
              <a:gd name="connsiteY5" fmla="*/ 895029 h 895029"/>
              <a:gd name="connsiteX6" fmla="*/ 249032 w 3025242"/>
              <a:gd name="connsiteY6" fmla="*/ 895029 h 895029"/>
              <a:gd name="connsiteX7" fmla="*/ 0 w 3025242"/>
              <a:gd name="connsiteY7" fmla="*/ 645997 h 895029"/>
              <a:gd name="connsiteX8" fmla="*/ 0 w 3025242"/>
              <a:gd name="connsiteY8" fmla="*/ 602577 h 895029"/>
              <a:gd name="connsiteX9" fmla="*/ 0 w 3025242"/>
              <a:gd name="connsiteY9" fmla="*/ 489127 h 89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025242" h="895029">
                <a:moveTo>
                  <a:pt x="0" y="0"/>
                </a:moveTo>
                <a:lnTo>
                  <a:pt x="3025242" y="0"/>
                </a:lnTo>
                <a:lnTo>
                  <a:pt x="3025242" y="489127"/>
                </a:lnTo>
                <a:lnTo>
                  <a:pt x="3025242" y="602577"/>
                </a:lnTo>
                <a:lnTo>
                  <a:pt x="3025242" y="645997"/>
                </a:lnTo>
                <a:cubicBezTo>
                  <a:pt x="3025242" y="783534"/>
                  <a:pt x="2913747" y="895029"/>
                  <a:pt x="2776210" y="895029"/>
                </a:cubicBezTo>
                <a:lnTo>
                  <a:pt x="249032" y="895029"/>
                </a:lnTo>
                <a:cubicBezTo>
                  <a:pt x="111495" y="895029"/>
                  <a:pt x="0" y="783534"/>
                  <a:pt x="0" y="645997"/>
                </a:cubicBezTo>
                <a:lnTo>
                  <a:pt x="0" y="602577"/>
                </a:lnTo>
                <a:lnTo>
                  <a:pt x="0" y="489127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41" name="รูปแบบอิสระ: รูปร่าง 40">
            <a:extLst>
              <a:ext uri="{FF2B5EF4-FFF2-40B4-BE49-F238E27FC236}">
                <a16:creationId xmlns:a16="http://schemas.microsoft.com/office/drawing/2014/main" id="{A38AE978-597B-0083-42E9-8E6087585B93}"/>
              </a:ext>
            </a:extLst>
          </p:cNvPr>
          <p:cNvSpPr/>
          <p:nvPr/>
        </p:nvSpPr>
        <p:spPr>
          <a:xfrm rot="10800000" flipH="1">
            <a:off x="1559293" y="2177084"/>
            <a:ext cx="4300448" cy="761804"/>
          </a:xfrm>
          <a:custGeom>
            <a:avLst/>
            <a:gdLst>
              <a:gd name="connsiteX0" fmla="*/ 2151619 w 4300448"/>
              <a:gd name="connsiteY0" fmla="*/ 723648 h 723648"/>
              <a:gd name="connsiteX1" fmla="*/ 3354031 w 4300448"/>
              <a:gd name="connsiteY1" fmla="*/ 460567 h 723648"/>
              <a:gd name="connsiteX2" fmla="*/ 4215858 w 4300448"/>
              <a:gd name="connsiteY2" fmla="*/ 460567 h 723648"/>
              <a:gd name="connsiteX3" fmla="*/ 4215858 w 4300448"/>
              <a:gd name="connsiteY3" fmla="*/ 166900 h 723648"/>
              <a:gd name="connsiteX4" fmla="*/ 4300448 w 4300448"/>
              <a:gd name="connsiteY4" fmla="*/ 166900 h 723648"/>
              <a:gd name="connsiteX5" fmla="*/ 4131936 w 4300448"/>
              <a:gd name="connsiteY5" fmla="*/ 0 h 723648"/>
              <a:gd name="connsiteX6" fmla="*/ 3963423 w 4300448"/>
              <a:gd name="connsiteY6" fmla="*/ 166900 h 723648"/>
              <a:gd name="connsiteX7" fmla="*/ 4048014 w 4300448"/>
              <a:gd name="connsiteY7" fmla="*/ 166900 h 723648"/>
              <a:gd name="connsiteX8" fmla="*/ 4048014 w 4300448"/>
              <a:gd name="connsiteY8" fmla="*/ 292723 h 723648"/>
              <a:gd name="connsiteX9" fmla="*/ 3175443 w 4300448"/>
              <a:gd name="connsiteY9" fmla="*/ 292723 h 723648"/>
              <a:gd name="connsiteX10" fmla="*/ 2151619 w 4300448"/>
              <a:gd name="connsiteY10" fmla="*/ 68716 h 723648"/>
              <a:gd name="connsiteX11" fmla="*/ 992710 w 4300448"/>
              <a:gd name="connsiteY11" fmla="*/ 322279 h 723648"/>
              <a:gd name="connsiteX12" fmla="*/ 252434 w 4300448"/>
              <a:gd name="connsiteY12" fmla="*/ 322279 h 723648"/>
              <a:gd name="connsiteX13" fmla="*/ 252434 w 4300448"/>
              <a:gd name="connsiteY13" fmla="*/ 196456 h 723648"/>
              <a:gd name="connsiteX14" fmla="*/ 337025 w 4300448"/>
              <a:gd name="connsiteY14" fmla="*/ 196456 h 723648"/>
              <a:gd name="connsiteX15" fmla="*/ 168512 w 4300448"/>
              <a:gd name="connsiteY15" fmla="*/ 29556 h 723648"/>
              <a:gd name="connsiteX16" fmla="*/ 0 w 4300448"/>
              <a:gd name="connsiteY16" fmla="*/ 196456 h 723648"/>
              <a:gd name="connsiteX17" fmla="*/ 84590 w 4300448"/>
              <a:gd name="connsiteY17" fmla="*/ 196456 h 723648"/>
              <a:gd name="connsiteX18" fmla="*/ 84590 w 4300448"/>
              <a:gd name="connsiteY18" fmla="*/ 490123 h 723648"/>
              <a:gd name="connsiteX19" fmla="*/ 1084293 w 4300448"/>
              <a:gd name="connsiteY19" fmla="*/ 490123 h 723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4300448" h="723648">
                <a:moveTo>
                  <a:pt x="2151619" y="723648"/>
                </a:moveTo>
                <a:lnTo>
                  <a:pt x="3354031" y="460567"/>
                </a:lnTo>
                <a:lnTo>
                  <a:pt x="4215858" y="460567"/>
                </a:lnTo>
                <a:lnTo>
                  <a:pt x="4215858" y="166900"/>
                </a:lnTo>
                <a:lnTo>
                  <a:pt x="4300448" y="166900"/>
                </a:lnTo>
                <a:lnTo>
                  <a:pt x="4131936" y="0"/>
                </a:lnTo>
                <a:lnTo>
                  <a:pt x="3963423" y="166900"/>
                </a:lnTo>
                <a:lnTo>
                  <a:pt x="4048014" y="166900"/>
                </a:lnTo>
                <a:lnTo>
                  <a:pt x="4048014" y="292723"/>
                </a:lnTo>
                <a:lnTo>
                  <a:pt x="3175443" y="292723"/>
                </a:lnTo>
                <a:lnTo>
                  <a:pt x="2151619" y="68716"/>
                </a:lnTo>
                <a:lnTo>
                  <a:pt x="992710" y="322279"/>
                </a:lnTo>
                <a:lnTo>
                  <a:pt x="252434" y="322279"/>
                </a:lnTo>
                <a:lnTo>
                  <a:pt x="252434" y="196456"/>
                </a:lnTo>
                <a:lnTo>
                  <a:pt x="337025" y="196456"/>
                </a:lnTo>
                <a:lnTo>
                  <a:pt x="168512" y="29556"/>
                </a:lnTo>
                <a:lnTo>
                  <a:pt x="0" y="196456"/>
                </a:lnTo>
                <a:lnTo>
                  <a:pt x="84590" y="196456"/>
                </a:lnTo>
                <a:lnTo>
                  <a:pt x="84590" y="490123"/>
                </a:lnTo>
                <a:lnTo>
                  <a:pt x="1084293" y="490123"/>
                </a:lnTo>
                <a:close/>
              </a:path>
            </a:pathLst>
          </a:cu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33" name="สี่เหลี่ยมผืนผ้า: มุมมน 32">
            <a:extLst>
              <a:ext uri="{FF2B5EF4-FFF2-40B4-BE49-F238E27FC236}">
                <a16:creationId xmlns:a16="http://schemas.microsoft.com/office/drawing/2014/main" id="{5BD7738A-C2BE-07C4-A127-BE66CCFE3D14}"/>
              </a:ext>
            </a:extLst>
          </p:cNvPr>
          <p:cNvSpPr/>
          <p:nvPr/>
        </p:nvSpPr>
        <p:spPr>
          <a:xfrm>
            <a:off x="7854826" y="5559672"/>
            <a:ext cx="3187585" cy="1004800"/>
          </a:xfrm>
          <a:prstGeom prst="roundRect">
            <a:avLst>
              <a:gd name="adj" fmla="val 16667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สี่เหลี่ยมผืนผ้า: มุมมน 26">
            <a:extLst>
              <a:ext uri="{FF2B5EF4-FFF2-40B4-BE49-F238E27FC236}">
                <a16:creationId xmlns:a16="http://schemas.microsoft.com/office/drawing/2014/main" id="{22D23697-F113-6CDA-25D7-3AC3581047A5}"/>
              </a:ext>
            </a:extLst>
          </p:cNvPr>
          <p:cNvSpPr/>
          <p:nvPr/>
        </p:nvSpPr>
        <p:spPr>
          <a:xfrm>
            <a:off x="399444" y="4059601"/>
            <a:ext cx="3187585" cy="676645"/>
          </a:xfrm>
          <a:prstGeom prst="roundRect">
            <a:avLst>
              <a:gd name="adj" fmla="val 16667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สี่เหลี่ยมผืนผ้า: มุมมน 27">
            <a:extLst>
              <a:ext uri="{FF2B5EF4-FFF2-40B4-BE49-F238E27FC236}">
                <a16:creationId xmlns:a16="http://schemas.microsoft.com/office/drawing/2014/main" id="{4CD48381-BCC9-DEC7-E341-ABCB701143F3}"/>
              </a:ext>
            </a:extLst>
          </p:cNvPr>
          <p:cNvSpPr/>
          <p:nvPr/>
        </p:nvSpPr>
        <p:spPr>
          <a:xfrm>
            <a:off x="380831" y="4973833"/>
            <a:ext cx="3187585" cy="757553"/>
          </a:xfrm>
          <a:prstGeom prst="roundRect">
            <a:avLst>
              <a:gd name="adj" fmla="val 22361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9" name="สี่เหลี่ยมผืนผ้า: มุมมน 28">
            <a:extLst>
              <a:ext uri="{FF2B5EF4-FFF2-40B4-BE49-F238E27FC236}">
                <a16:creationId xmlns:a16="http://schemas.microsoft.com/office/drawing/2014/main" id="{096521B4-D1BF-9C45-4505-243ED78AA706}"/>
              </a:ext>
            </a:extLst>
          </p:cNvPr>
          <p:cNvSpPr/>
          <p:nvPr/>
        </p:nvSpPr>
        <p:spPr>
          <a:xfrm>
            <a:off x="371216" y="5981135"/>
            <a:ext cx="3187585" cy="690332"/>
          </a:xfrm>
          <a:prstGeom prst="roundRect">
            <a:avLst>
              <a:gd name="adj" fmla="val 21038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0" name="สี่เหลี่ยมผืนผ้า: มุมมน 29">
            <a:extLst>
              <a:ext uri="{FF2B5EF4-FFF2-40B4-BE49-F238E27FC236}">
                <a16:creationId xmlns:a16="http://schemas.microsoft.com/office/drawing/2014/main" id="{7419526A-0574-1C89-BC98-B26EB649F934}"/>
              </a:ext>
            </a:extLst>
          </p:cNvPr>
          <p:cNvSpPr/>
          <p:nvPr/>
        </p:nvSpPr>
        <p:spPr>
          <a:xfrm>
            <a:off x="3999965" y="5007235"/>
            <a:ext cx="3187585" cy="687716"/>
          </a:xfrm>
          <a:prstGeom prst="roundRect">
            <a:avLst>
              <a:gd name="adj" fmla="val 22361"/>
            </a:avLst>
          </a:prstGeom>
          <a:solidFill>
            <a:schemeClr val="accent5">
              <a:lumMod val="20000"/>
              <a:lumOff val="80000"/>
              <a:alpha val="5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สี่เหลี่ยมผืนผ้า: มุมมน 30">
            <a:extLst>
              <a:ext uri="{FF2B5EF4-FFF2-40B4-BE49-F238E27FC236}">
                <a16:creationId xmlns:a16="http://schemas.microsoft.com/office/drawing/2014/main" id="{B1258268-8417-FD4E-3CA9-006CF4E42B18}"/>
              </a:ext>
            </a:extLst>
          </p:cNvPr>
          <p:cNvSpPr/>
          <p:nvPr/>
        </p:nvSpPr>
        <p:spPr>
          <a:xfrm>
            <a:off x="4040789" y="5919401"/>
            <a:ext cx="3187585" cy="728276"/>
          </a:xfrm>
          <a:prstGeom prst="roundRect">
            <a:avLst>
              <a:gd name="adj" fmla="val 21435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สี่เหลี่ยมผืนผ้า: มุมมน 24">
            <a:extLst>
              <a:ext uri="{FF2B5EF4-FFF2-40B4-BE49-F238E27FC236}">
                <a16:creationId xmlns:a16="http://schemas.microsoft.com/office/drawing/2014/main" id="{CA21BEDC-C5F2-A5EB-F4FB-D14157FD744A}"/>
              </a:ext>
            </a:extLst>
          </p:cNvPr>
          <p:cNvSpPr/>
          <p:nvPr/>
        </p:nvSpPr>
        <p:spPr>
          <a:xfrm>
            <a:off x="305042" y="2920216"/>
            <a:ext cx="3440213" cy="906271"/>
          </a:xfrm>
          <a:prstGeom prst="roundRect">
            <a:avLst>
              <a:gd name="adj" fmla="val 16667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สี่เหลี่ยมผืนผ้า: มุมมน 23">
            <a:extLst>
              <a:ext uri="{FF2B5EF4-FFF2-40B4-BE49-F238E27FC236}">
                <a16:creationId xmlns:a16="http://schemas.microsoft.com/office/drawing/2014/main" id="{CBA83693-2BF9-2E2D-C78E-592D024C6072}"/>
              </a:ext>
            </a:extLst>
          </p:cNvPr>
          <p:cNvSpPr/>
          <p:nvPr/>
        </p:nvSpPr>
        <p:spPr>
          <a:xfrm>
            <a:off x="2616525" y="1266982"/>
            <a:ext cx="2231520" cy="602577"/>
          </a:xfrm>
          <a:prstGeom prst="roundRect">
            <a:avLst>
              <a:gd name="adj" fmla="val 26688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สี่เหลี่ยมผืนผ้า: มุมมน 22">
            <a:extLst>
              <a:ext uri="{FF2B5EF4-FFF2-40B4-BE49-F238E27FC236}">
                <a16:creationId xmlns:a16="http://schemas.microsoft.com/office/drawing/2014/main" id="{20BA83A5-B78C-1FAF-176E-5DD8B85B223D}"/>
              </a:ext>
            </a:extLst>
          </p:cNvPr>
          <p:cNvSpPr/>
          <p:nvPr/>
        </p:nvSpPr>
        <p:spPr>
          <a:xfrm>
            <a:off x="5382587" y="232115"/>
            <a:ext cx="2389813" cy="853857"/>
          </a:xfrm>
          <a:prstGeom prst="roundRect">
            <a:avLst>
              <a:gd name="adj" fmla="val 16667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สี่เหลี่ยมผืนผ้า: มุมมน 21">
            <a:extLst>
              <a:ext uri="{FF2B5EF4-FFF2-40B4-BE49-F238E27FC236}">
                <a16:creationId xmlns:a16="http://schemas.microsoft.com/office/drawing/2014/main" id="{93EAD0C0-98CD-0202-785A-47F5D03B9362}"/>
              </a:ext>
            </a:extLst>
          </p:cNvPr>
          <p:cNvSpPr/>
          <p:nvPr/>
        </p:nvSpPr>
        <p:spPr>
          <a:xfrm>
            <a:off x="2797559" y="244971"/>
            <a:ext cx="2229470" cy="846758"/>
          </a:xfrm>
          <a:prstGeom prst="roundRect">
            <a:avLst>
              <a:gd name="adj" fmla="val 23023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CA9204C5-A18E-D1BC-428E-75CA3657E9C9}"/>
              </a:ext>
            </a:extLst>
          </p:cNvPr>
          <p:cNvSpPr txBox="1"/>
          <p:nvPr/>
        </p:nvSpPr>
        <p:spPr>
          <a:xfrm>
            <a:off x="8386905" y="150503"/>
            <a:ext cx="34860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Workflow </a:t>
            </a:r>
            <a:br>
              <a:rPr lang="th-TH" sz="2000" b="1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000" b="1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วิธีเฉพาะเจาะจง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67EA528A-3697-8E26-C477-B866DE9229C8}"/>
              </a:ext>
            </a:extLst>
          </p:cNvPr>
          <p:cNvSpPr txBox="1"/>
          <p:nvPr/>
        </p:nvSpPr>
        <p:spPr>
          <a:xfrm>
            <a:off x="60845" y="357925"/>
            <a:ext cx="25507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จัดทำแผนการจัดซื้อจัดจ้าง </a:t>
            </a:r>
          </a:p>
          <a:p>
            <a:pPr algn="ctr"/>
            <a:r>
              <a:rPr lang="th-TH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(พรบ. มาตรา 11 </a:t>
            </a:r>
          </a:p>
          <a:p>
            <a:pPr algn="ctr"/>
            <a:r>
              <a:rPr lang="th-TH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และระเบียบฯ ข้อ 11)</a:t>
            </a: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C4321AED-073E-DBA3-F3DD-393D9DE5BB94}"/>
              </a:ext>
            </a:extLst>
          </p:cNvPr>
          <p:cNvSpPr txBox="1"/>
          <p:nvPr/>
        </p:nvSpPr>
        <p:spPr>
          <a:xfrm>
            <a:off x="2698779" y="355372"/>
            <a:ext cx="2376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แต่งตั้ง</a:t>
            </a:r>
            <a:r>
              <a:rPr lang="th-TH" sz="1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คก</a:t>
            </a:r>
            <a:r>
              <a:rPr lang="th-TH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ก./จนท./ผู้ที่ได้รับมอบหมายจัดทำร่างขอบเขตงานและราคากลาง </a:t>
            </a:r>
            <a:r>
              <a:rPr lang="th-TH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(ระเบียบฯ ข้อ 21)</a:t>
            </a: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EC9C838B-64E9-B443-410B-B8C89ECD62EB}"/>
              </a:ext>
            </a:extLst>
          </p:cNvPr>
          <p:cNvSpPr txBox="1"/>
          <p:nvPr/>
        </p:nvSpPr>
        <p:spPr>
          <a:xfrm>
            <a:off x="5444660" y="362323"/>
            <a:ext cx="2288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จนท.พัสดุจัดทำรายงานขอซื้อหรือจ้างโดยวิธีเฉพาะเจาะจง</a:t>
            </a:r>
          </a:p>
          <a:p>
            <a:pPr algn="ctr"/>
            <a:r>
              <a:rPr lang="th-TH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(ระเบียบฯ ข้อ 22)</a:t>
            </a: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018AA804-373B-B62F-EDBA-F7F3E7024271}"/>
              </a:ext>
            </a:extLst>
          </p:cNvPr>
          <p:cNvSpPr txBox="1"/>
          <p:nvPr/>
        </p:nvSpPr>
        <p:spPr>
          <a:xfrm>
            <a:off x="2434514" y="1360030"/>
            <a:ext cx="25050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หัวหน้าหน่วยงานของรัฐให้ความเห็นชอบรายงานขอซื้อขอจ้าง</a:t>
            </a:r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99723870-CB1B-E760-BC67-E9CDD816CF36}"/>
              </a:ext>
            </a:extLst>
          </p:cNvPr>
          <p:cNvSpPr txBox="1"/>
          <p:nvPr/>
        </p:nvSpPr>
        <p:spPr>
          <a:xfrm>
            <a:off x="2474808" y="2297309"/>
            <a:ext cx="25050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เชิญชวนและเจรจาต่อรอง</a:t>
            </a: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B1D63D76-4AF7-CA4F-6E13-CE529B66ACF3}"/>
              </a:ext>
            </a:extLst>
          </p:cNvPr>
          <p:cNvSpPr txBox="1"/>
          <p:nvPr/>
        </p:nvSpPr>
        <p:spPr>
          <a:xfrm>
            <a:off x="305042" y="2982886"/>
            <a:ext cx="3398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กรณีตาม มาตรา 56 (2) (ก) (ค) (ง) (จ) (ฉ) (ช)</a:t>
            </a:r>
            <a:r>
              <a:rPr lang="th-TH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คณะกรรมการซื้อหรือจ้างโดยวิธีเฉพาะเจาะจงจัดทำหนังสือเชิญชวนส่งไปยังผู้ประกอบการที่มีคุณสมบัติตามที่กำหนด </a:t>
            </a:r>
            <a:r>
              <a:rPr lang="th-TH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(ข้อ 78(1))</a:t>
            </a:r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62903DA1-E25E-DA41-C3E3-392A3B50E131}"/>
              </a:ext>
            </a:extLst>
          </p:cNvPr>
          <p:cNvSpPr txBox="1"/>
          <p:nvPr/>
        </p:nvSpPr>
        <p:spPr>
          <a:xfrm>
            <a:off x="452761" y="4089915"/>
            <a:ext cx="3068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คณะกรรมการฯ จัดทำรายงานผลการพิจารณาข้อเสนอ / ต่อรองราคา ตามความเหมาะสมแล้วแต่กรณี</a:t>
            </a: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7A47114C-CE9B-9799-70F4-2F09B110506F}"/>
              </a:ext>
            </a:extLst>
          </p:cNvPr>
          <p:cNvSpPr txBox="1"/>
          <p:nvPr/>
        </p:nvSpPr>
        <p:spPr>
          <a:xfrm>
            <a:off x="399443" y="5033252"/>
            <a:ext cx="31689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คณะกรรมการฯ รายงานผลการพิจารณาและเสนอความเห็นต่อหัวหน้าหน่วยงานของรัฐ </a:t>
            </a:r>
            <a:r>
              <a:rPr lang="th-TH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(อนุโลม ข้อ 55 (4) ประกอบ ข้อ 78 (2))</a:t>
            </a: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3319514E-7EAB-67B0-350D-DE5ADADEB786}"/>
              </a:ext>
            </a:extLst>
          </p:cNvPr>
          <p:cNvSpPr txBox="1"/>
          <p:nvPr/>
        </p:nvSpPr>
        <p:spPr>
          <a:xfrm>
            <a:off x="645077" y="6025136"/>
            <a:ext cx="25050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หัวหน้าหน่วยงานของรัฐและผู้มีอำนาจอนุมัติซื้อหรือจ้างเห็นชอบผลการพิจารณา </a:t>
            </a:r>
            <a:r>
              <a:rPr lang="th-TH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(ข้อ 86)</a:t>
            </a:r>
          </a:p>
        </p:txBody>
      </p:sp>
      <p:sp>
        <p:nvSpPr>
          <p:cNvPr id="16" name="กล่องข้อความ 15">
            <a:extLst>
              <a:ext uri="{FF2B5EF4-FFF2-40B4-BE49-F238E27FC236}">
                <a16:creationId xmlns:a16="http://schemas.microsoft.com/office/drawing/2014/main" id="{BB9A0317-3B26-7249-9B4B-867DBC939A8F}"/>
              </a:ext>
            </a:extLst>
          </p:cNvPr>
          <p:cNvSpPr txBox="1"/>
          <p:nvPr/>
        </p:nvSpPr>
        <p:spPr>
          <a:xfrm>
            <a:off x="3996584" y="5971723"/>
            <a:ext cx="32672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ประกาศผู้ได้รับการคัดเลือกการจัดซื้อจัดจ้าง</a:t>
            </a:r>
          </a:p>
          <a:p>
            <a:pPr algn="ctr"/>
            <a:r>
              <a:rPr lang="th-TH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โดยวิธีเฉพาะเจาะจง </a:t>
            </a:r>
          </a:p>
          <a:p>
            <a:pPr algn="ctr"/>
            <a:r>
              <a:rPr lang="th-TH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(พรบ. มาตรา 66 และระเบียบฯ ข้อ 81)</a:t>
            </a: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817D5BEA-A710-F9B3-9686-386BC979FD53}"/>
              </a:ext>
            </a:extLst>
          </p:cNvPr>
          <p:cNvSpPr txBox="1"/>
          <p:nvPr/>
        </p:nvSpPr>
        <p:spPr>
          <a:xfrm>
            <a:off x="8022881" y="5731386"/>
            <a:ext cx="28677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ลงนามในสัญญาตามแบบที่คณะกรรมการนโยบายกำหนด หรือข้อตกลง </a:t>
            </a:r>
            <a:r>
              <a:rPr lang="th-TH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(มาตรา 93 – 96 และระเบียบฯ ข้อ 161)</a:t>
            </a: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F502F368-93DE-D5A5-2501-F0A4BBDF35D6}"/>
              </a:ext>
            </a:extLst>
          </p:cNvPr>
          <p:cNvSpPr txBox="1"/>
          <p:nvPr/>
        </p:nvSpPr>
        <p:spPr>
          <a:xfrm>
            <a:off x="4071165" y="3074833"/>
            <a:ext cx="2973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กรณีตาม มาตรา 56 (2) (ข)</a:t>
            </a:r>
            <a:br>
              <a:rPr lang="th-TH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เจ้าหน้าที่เจรจาตกลงราคากับผู้ประกอบการที่มีอาชีพหรือรับจ้างนั้นโดยตรง </a:t>
            </a:r>
            <a:r>
              <a:rPr lang="th-TH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(ข้อ 79)</a:t>
            </a:r>
          </a:p>
        </p:txBody>
      </p:sp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id="{8C730B11-8403-507B-AFA5-0BDF97909372}"/>
              </a:ext>
            </a:extLst>
          </p:cNvPr>
          <p:cNvSpPr txBox="1"/>
          <p:nvPr/>
        </p:nvSpPr>
        <p:spPr>
          <a:xfrm>
            <a:off x="3963980" y="5105703"/>
            <a:ext cx="3267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หัวหน้าเจ้าหน้าที่ ซื้อจ้างภายในวงเงินที่ได้รับความเห็นชอบจากหัวหน้าหน่วยงานของรัฐ </a:t>
            </a:r>
            <a:r>
              <a:rPr lang="th-TH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(ข้อ 79)</a:t>
            </a:r>
          </a:p>
        </p:txBody>
      </p:sp>
      <p:sp>
        <p:nvSpPr>
          <p:cNvPr id="34" name="ลูกศร: ขวา 33">
            <a:extLst>
              <a:ext uri="{FF2B5EF4-FFF2-40B4-BE49-F238E27FC236}">
                <a16:creationId xmlns:a16="http://schemas.microsoft.com/office/drawing/2014/main" id="{17D0C6AA-680B-16E2-EA8E-34CEC62BAFD1}"/>
              </a:ext>
            </a:extLst>
          </p:cNvPr>
          <p:cNvSpPr/>
          <p:nvPr/>
        </p:nvSpPr>
        <p:spPr>
          <a:xfrm>
            <a:off x="2474808" y="522668"/>
            <a:ext cx="322752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6" name="ลูกศร: ขวา 35">
            <a:extLst>
              <a:ext uri="{FF2B5EF4-FFF2-40B4-BE49-F238E27FC236}">
                <a16:creationId xmlns:a16="http://schemas.microsoft.com/office/drawing/2014/main" id="{A260E2FD-586F-BF42-C624-46172A88F15D}"/>
              </a:ext>
            </a:extLst>
          </p:cNvPr>
          <p:cNvSpPr/>
          <p:nvPr/>
        </p:nvSpPr>
        <p:spPr>
          <a:xfrm rot="5400000">
            <a:off x="3587846" y="1835833"/>
            <a:ext cx="268238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7" name="ลูกศร: โค้งขึ้น 36">
            <a:extLst>
              <a:ext uri="{FF2B5EF4-FFF2-40B4-BE49-F238E27FC236}">
                <a16:creationId xmlns:a16="http://schemas.microsoft.com/office/drawing/2014/main" id="{3BCBB1B6-BACC-4278-0465-1FEC4A7A9134}"/>
              </a:ext>
            </a:extLst>
          </p:cNvPr>
          <p:cNvSpPr/>
          <p:nvPr/>
        </p:nvSpPr>
        <p:spPr>
          <a:xfrm rot="16200000" flipH="1">
            <a:off x="5412874" y="641117"/>
            <a:ext cx="654933" cy="1560260"/>
          </a:xfrm>
          <a:prstGeom prst="bentUpArrow">
            <a:avLst>
              <a:gd name="adj1" fmla="val 28951"/>
              <a:gd name="adj2" fmla="val 25000"/>
              <a:gd name="adj3" fmla="val 25000"/>
            </a:avLst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8" name="ลูกศร: ขวา 37">
            <a:extLst>
              <a:ext uri="{FF2B5EF4-FFF2-40B4-BE49-F238E27FC236}">
                <a16:creationId xmlns:a16="http://schemas.microsoft.com/office/drawing/2014/main" id="{E804C473-BE6E-4577-3B69-6215BEA04EA6}"/>
              </a:ext>
            </a:extLst>
          </p:cNvPr>
          <p:cNvSpPr/>
          <p:nvPr/>
        </p:nvSpPr>
        <p:spPr>
          <a:xfrm>
            <a:off x="5043432" y="528394"/>
            <a:ext cx="322752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2" name="ลูกศร: ขวา 41">
            <a:extLst>
              <a:ext uri="{FF2B5EF4-FFF2-40B4-BE49-F238E27FC236}">
                <a16:creationId xmlns:a16="http://schemas.microsoft.com/office/drawing/2014/main" id="{D9665AE9-9FF5-72D9-27A5-542CF4C58F16}"/>
              </a:ext>
            </a:extLst>
          </p:cNvPr>
          <p:cNvSpPr/>
          <p:nvPr/>
        </p:nvSpPr>
        <p:spPr>
          <a:xfrm rot="5400000">
            <a:off x="1633082" y="3754749"/>
            <a:ext cx="231063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3" name="ลูกศร: ขวา 42">
            <a:extLst>
              <a:ext uri="{FF2B5EF4-FFF2-40B4-BE49-F238E27FC236}">
                <a16:creationId xmlns:a16="http://schemas.microsoft.com/office/drawing/2014/main" id="{2EE06108-D05D-3CEA-B9D5-BD4B610C205B}"/>
              </a:ext>
            </a:extLst>
          </p:cNvPr>
          <p:cNvSpPr/>
          <p:nvPr/>
        </p:nvSpPr>
        <p:spPr>
          <a:xfrm rot="5400000">
            <a:off x="1633080" y="4662457"/>
            <a:ext cx="231063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4" name="ลูกศร: ขวา 43">
            <a:extLst>
              <a:ext uri="{FF2B5EF4-FFF2-40B4-BE49-F238E27FC236}">
                <a16:creationId xmlns:a16="http://schemas.microsoft.com/office/drawing/2014/main" id="{F31B556E-A01D-555B-EA27-CEA9366109C6}"/>
              </a:ext>
            </a:extLst>
          </p:cNvPr>
          <p:cNvSpPr/>
          <p:nvPr/>
        </p:nvSpPr>
        <p:spPr>
          <a:xfrm rot="5400000">
            <a:off x="1633080" y="5650063"/>
            <a:ext cx="231063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ลูกศร: ขวา 44">
            <a:extLst>
              <a:ext uri="{FF2B5EF4-FFF2-40B4-BE49-F238E27FC236}">
                <a16:creationId xmlns:a16="http://schemas.microsoft.com/office/drawing/2014/main" id="{41C4286D-C434-3F2B-6506-DCAE6E162D2A}"/>
              </a:ext>
            </a:extLst>
          </p:cNvPr>
          <p:cNvSpPr/>
          <p:nvPr/>
        </p:nvSpPr>
        <p:spPr>
          <a:xfrm rot="5400000">
            <a:off x="5079936" y="4235376"/>
            <a:ext cx="1165084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ลูกศร: ขวา 45">
            <a:extLst>
              <a:ext uri="{FF2B5EF4-FFF2-40B4-BE49-F238E27FC236}">
                <a16:creationId xmlns:a16="http://schemas.microsoft.com/office/drawing/2014/main" id="{64110EE9-7FF5-D789-10EB-77D7467BBC46}"/>
              </a:ext>
            </a:extLst>
          </p:cNvPr>
          <p:cNvSpPr/>
          <p:nvPr/>
        </p:nvSpPr>
        <p:spPr>
          <a:xfrm rot="5400000">
            <a:off x="5543935" y="5638440"/>
            <a:ext cx="231063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" name="ลูกศร: ขวา 46">
            <a:extLst>
              <a:ext uri="{FF2B5EF4-FFF2-40B4-BE49-F238E27FC236}">
                <a16:creationId xmlns:a16="http://schemas.microsoft.com/office/drawing/2014/main" id="{878D4BE3-E24A-B65D-6B61-3B6B8EF7B4D3}"/>
              </a:ext>
            </a:extLst>
          </p:cNvPr>
          <p:cNvSpPr/>
          <p:nvPr/>
        </p:nvSpPr>
        <p:spPr>
          <a:xfrm>
            <a:off x="3646113" y="6062072"/>
            <a:ext cx="322752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8" name="ลูกศร: ขวา 47">
            <a:extLst>
              <a:ext uri="{FF2B5EF4-FFF2-40B4-BE49-F238E27FC236}">
                <a16:creationId xmlns:a16="http://schemas.microsoft.com/office/drawing/2014/main" id="{EC2F835D-FCD8-AEDA-14B2-875EF9540E4F}"/>
              </a:ext>
            </a:extLst>
          </p:cNvPr>
          <p:cNvSpPr/>
          <p:nvPr/>
        </p:nvSpPr>
        <p:spPr>
          <a:xfrm>
            <a:off x="7347909" y="6040299"/>
            <a:ext cx="448831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7" name="คำบรรยายภาพ: สี่เหลี่ยมมุมมน 56">
            <a:extLst>
              <a:ext uri="{FF2B5EF4-FFF2-40B4-BE49-F238E27FC236}">
                <a16:creationId xmlns:a16="http://schemas.microsoft.com/office/drawing/2014/main" id="{AA061DF0-1954-D6ED-F4BE-3650D2817A99}"/>
              </a:ext>
            </a:extLst>
          </p:cNvPr>
          <p:cNvSpPr/>
          <p:nvPr/>
        </p:nvSpPr>
        <p:spPr>
          <a:xfrm>
            <a:off x="5848788" y="1811815"/>
            <a:ext cx="2250812" cy="646331"/>
          </a:xfrm>
          <a:prstGeom prst="wedgeRoundRectCallout">
            <a:avLst>
              <a:gd name="adj1" fmla="val -92147"/>
              <a:gd name="adj2" fmla="val -172837"/>
              <a:gd name="adj3" fmla="val 16667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6" name="กล่องข้อความ 55">
            <a:extLst>
              <a:ext uri="{FF2B5EF4-FFF2-40B4-BE49-F238E27FC236}">
                <a16:creationId xmlns:a16="http://schemas.microsoft.com/office/drawing/2014/main" id="{EE7357F5-C49F-4D73-60F0-6B7FBCE4D22B}"/>
              </a:ext>
            </a:extLst>
          </p:cNvPr>
          <p:cNvSpPr txBox="1"/>
          <p:nvPr/>
        </p:nvSpPr>
        <p:spPr>
          <a:xfrm>
            <a:off x="5982807" y="1891035"/>
            <a:ext cx="2242449" cy="4875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h-TH" sz="1200" b="1" dirty="0"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ตาม ว 78 </a:t>
            </a:r>
            <a:r>
              <a:rPr lang="en-US" sz="1200" b="1" dirty="0"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, </a:t>
            </a:r>
            <a:r>
              <a:rPr lang="th-TH" sz="1200" b="1" dirty="0"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ว 124 และว 159) </a:t>
            </a:r>
            <a:r>
              <a:rPr lang="th-TH" sz="1200" dirty="0"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และกำหนดราคากลาง </a:t>
            </a:r>
            <a:r>
              <a:rPr lang="th-TH" sz="1200" b="1" dirty="0"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(ว 206)</a:t>
            </a:r>
            <a:endParaRPr lang="th-TH" sz="12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61" name="กล่องข้อความ 60">
            <a:extLst>
              <a:ext uri="{FF2B5EF4-FFF2-40B4-BE49-F238E27FC236}">
                <a16:creationId xmlns:a16="http://schemas.microsoft.com/office/drawing/2014/main" id="{2BA47993-4466-753F-2287-4D0803C2AF9D}"/>
              </a:ext>
            </a:extLst>
          </p:cNvPr>
          <p:cNvSpPr txBox="1"/>
          <p:nvPr/>
        </p:nvSpPr>
        <p:spPr>
          <a:xfrm>
            <a:off x="3703906" y="4165601"/>
            <a:ext cx="158938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dirty="0">
                <a:solidFill>
                  <a:srgbClr val="000000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ซื้อจ้างจากผู้ประกอบการ </a:t>
            </a:r>
            <a:r>
              <a:rPr lang="en-US" sz="1050" dirty="0">
                <a:solidFill>
                  <a:srgbClr val="000000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SMEs </a:t>
            </a:r>
            <a:r>
              <a:rPr lang="th-TH" sz="1050" dirty="0">
                <a:solidFill>
                  <a:srgbClr val="000000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หรือบุคคลธรรมดาก่อน </a:t>
            </a:r>
            <a:r>
              <a:rPr lang="th-TH" sz="1200" b="1" dirty="0">
                <a:solidFill>
                  <a:srgbClr val="000000"/>
                </a:solidFill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ตาม ว 78</a:t>
            </a:r>
            <a:endParaRPr lang="th-TH" sz="1200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66" name="สี่เหลี่ยมผืนผ้า: มุมมน 65">
            <a:extLst>
              <a:ext uri="{FF2B5EF4-FFF2-40B4-BE49-F238E27FC236}">
                <a16:creationId xmlns:a16="http://schemas.microsoft.com/office/drawing/2014/main" id="{CFF31CF7-53B6-0A33-C7B8-A70EDFEEE9BE}"/>
              </a:ext>
            </a:extLst>
          </p:cNvPr>
          <p:cNvSpPr/>
          <p:nvPr/>
        </p:nvSpPr>
        <p:spPr>
          <a:xfrm>
            <a:off x="7854825" y="3636025"/>
            <a:ext cx="3187585" cy="783571"/>
          </a:xfrm>
          <a:prstGeom prst="roundRect">
            <a:avLst>
              <a:gd name="adj" fmla="val 28777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7" name="สี่เหลี่ยมผืนผ้า: มุมมน 66">
            <a:extLst>
              <a:ext uri="{FF2B5EF4-FFF2-40B4-BE49-F238E27FC236}">
                <a16:creationId xmlns:a16="http://schemas.microsoft.com/office/drawing/2014/main" id="{C8456EBF-11FD-A3BF-E01F-C6BF83BE5869}"/>
              </a:ext>
            </a:extLst>
          </p:cNvPr>
          <p:cNvSpPr/>
          <p:nvPr/>
        </p:nvSpPr>
        <p:spPr>
          <a:xfrm>
            <a:off x="7854825" y="2792517"/>
            <a:ext cx="3187585" cy="513055"/>
          </a:xfrm>
          <a:prstGeom prst="roundRect">
            <a:avLst>
              <a:gd name="adj" fmla="val 50000"/>
            </a:avLst>
          </a:prstGeom>
          <a:solidFill>
            <a:schemeClr val="accent1">
              <a:lumMod val="75000"/>
            </a:schemeClr>
          </a:solidFill>
          <a:ln>
            <a:solidFill>
              <a:srgbClr val="00206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8" name="กล่องข้อความ 67">
            <a:extLst>
              <a:ext uri="{FF2B5EF4-FFF2-40B4-BE49-F238E27FC236}">
                <a16:creationId xmlns:a16="http://schemas.microsoft.com/office/drawing/2014/main" id="{B711D8AD-92BD-FE35-B9B0-C74DC03E6F20}"/>
              </a:ext>
            </a:extLst>
          </p:cNvPr>
          <p:cNvSpPr txBox="1"/>
          <p:nvPr/>
        </p:nvSpPr>
        <p:spPr>
          <a:xfrm>
            <a:off x="8013884" y="3691914"/>
            <a:ext cx="2867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บริหารสัญญาหรือข้อตกลง</a:t>
            </a:r>
            <a:br>
              <a:rPr lang="th-TH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หน้าที่ คณะกรรมการตรวจรับพัสดุ</a:t>
            </a:r>
            <a:br>
              <a:rPr lang="th-TH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(ตามพรบ. มาตรา 100)</a:t>
            </a:r>
          </a:p>
        </p:txBody>
      </p:sp>
      <p:sp>
        <p:nvSpPr>
          <p:cNvPr id="69" name="กล่องข้อความ 68">
            <a:extLst>
              <a:ext uri="{FF2B5EF4-FFF2-40B4-BE49-F238E27FC236}">
                <a16:creationId xmlns:a16="http://schemas.microsoft.com/office/drawing/2014/main" id="{0931CC4F-6F47-3730-20AA-9ABBC7178AD7}"/>
              </a:ext>
            </a:extLst>
          </p:cNvPr>
          <p:cNvSpPr txBox="1"/>
          <p:nvPr/>
        </p:nvSpPr>
        <p:spPr>
          <a:xfrm>
            <a:off x="8013883" y="2907430"/>
            <a:ext cx="28677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>
                <a:solidFill>
                  <a:schemeClr val="bg1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ตรวจรับและเบิกจ่าย</a:t>
            </a:r>
          </a:p>
        </p:txBody>
      </p:sp>
      <p:sp>
        <p:nvSpPr>
          <p:cNvPr id="70" name="ลูกศร: ขวา 69">
            <a:extLst>
              <a:ext uri="{FF2B5EF4-FFF2-40B4-BE49-F238E27FC236}">
                <a16:creationId xmlns:a16="http://schemas.microsoft.com/office/drawing/2014/main" id="{C988C475-0A95-DF1E-FB57-2F5A057607FA}"/>
              </a:ext>
            </a:extLst>
          </p:cNvPr>
          <p:cNvSpPr/>
          <p:nvPr/>
        </p:nvSpPr>
        <p:spPr>
          <a:xfrm rot="16200000">
            <a:off x="8880891" y="4813213"/>
            <a:ext cx="1114276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1" name="ลูกศร: ขวา 70">
            <a:extLst>
              <a:ext uri="{FF2B5EF4-FFF2-40B4-BE49-F238E27FC236}">
                <a16:creationId xmlns:a16="http://schemas.microsoft.com/office/drawing/2014/main" id="{586EAE9B-6EDE-6E6A-D777-2A6A7E379D2B}"/>
              </a:ext>
            </a:extLst>
          </p:cNvPr>
          <p:cNvSpPr/>
          <p:nvPr/>
        </p:nvSpPr>
        <p:spPr>
          <a:xfrm rot="16200000">
            <a:off x="9332231" y="3281850"/>
            <a:ext cx="231063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8" name="กล่องข้อความ 77">
            <a:extLst>
              <a:ext uri="{FF2B5EF4-FFF2-40B4-BE49-F238E27FC236}">
                <a16:creationId xmlns:a16="http://schemas.microsoft.com/office/drawing/2014/main" id="{38E83EAB-97EF-3732-C157-5C6241B39259}"/>
              </a:ext>
            </a:extLst>
          </p:cNvPr>
          <p:cNvSpPr txBox="1"/>
          <p:nvPr/>
        </p:nvSpPr>
        <p:spPr>
          <a:xfrm>
            <a:off x="3047281" y="2496899"/>
            <a:ext cx="258579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(ระเบียบฯ ข้อ 78) </a:t>
            </a:r>
            <a:endParaRPr lang="th-TH" sz="1200" dirty="0"/>
          </a:p>
        </p:txBody>
      </p:sp>
      <p:sp>
        <p:nvSpPr>
          <p:cNvPr id="82" name="กล่องข้อความ 81">
            <a:extLst>
              <a:ext uri="{FF2B5EF4-FFF2-40B4-BE49-F238E27FC236}">
                <a16:creationId xmlns:a16="http://schemas.microsoft.com/office/drawing/2014/main" id="{7534E7B1-E553-ACB0-3B39-F86CDAA6022A}"/>
              </a:ext>
            </a:extLst>
          </p:cNvPr>
          <p:cNvSpPr txBox="1"/>
          <p:nvPr/>
        </p:nvSpPr>
        <p:spPr>
          <a:xfrm>
            <a:off x="122322" y="1479161"/>
            <a:ext cx="2280486" cy="635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h-TH" sz="11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ยกเว้น </a:t>
            </a:r>
            <a:r>
              <a:rPr lang="th-TH" sz="1100" dirty="0">
                <a:latin typeface="Prompt" panose="00000500000000000000" pitchFamily="2" charset="-34"/>
                <a:cs typeface="Prompt" panose="00000500000000000000" pitchFamily="2" charset="-34"/>
              </a:rPr>
              <a:t>กรณีซื้อจ้างตาม </a:t>
            </a:r>
            <a:r>
              <a:rPr lang="th-TH" sz="1100" b="1" dirty="0">
                <a:latin typeface="Prompt" panose="00000500000000000000" pitchFamily="2" charset="-34"/>
                <a:cs typeface="Prompt" panose="00000500000000000000" pitchFamily="2" charset="-34"/>
              </a:rPr>
              <a:t>มาตรา 56 (2) (ข) (ง) หรือ (ฉ)</a:t>
            </a:r>
            <a:r>
              <a:rPr lang="th-TH" sz="1100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11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ไม่จำเป็นต้องทำแผน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1100" b="1" dirty="0">
                <a:latin typeface="Prompt" panose="00000500000000000000" pitchFamily="2" charset="-34"/>
                <a:cs typeface="Prompt" panose="00000500000000000000" pitchFamily="2" charset="-34"/>
              </a:rPr>
              <a:t>(พรบ. มาตรา 11)</a:t>
            </a:r>
          </a:p>
        </p:txBody>
      </p:sp>
      <p:sp>
        <p:nvSpPr>
          <p:cNvPr id="87" name="กล่องข้อความ 86">
            <a:extLst>
              <a:ext uri="{FF2B5EF4-FFF2-40B4-BE49-F238E27FC236}">
                <a16:creationId xmlns:a16="http://schemas.microsoft.com/office/drawing/2014/main" id="{9B44377D-57AF-48C8-BA47-45244C7B7435}"/>
              </a:ext>
            </a:extLst>
          </p:cNvPr>
          <p:cNvSpPr txBox="1"/>
          <p:nvPr/>
        </p:nvSpPr>
        <p:spPr>
          <a:xfrm>
            <a:off x="8796564" y="1177718"/>
            <a:ext cx="27925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i="0" dirty="0">
                <a:solidFill>
                  <a:schemeClr val="tx2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การจัดซื้อจัดจ้างที่มีวงเงินเล็กน้อย</a:t>
            </a:r>
            <a:r>
              <a:rPr lang="th-TH" sz="1400" b="1" i="0" dirty="0">
                <a:solidFill>
                  <a:srgbClr val="FF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ไม่เกิน 100,000 บาท</a:t>
            </a:r>
            <a:endParaRPr lang="th-TH" sz="1400" b="1" dirty="0">
              <a:solidFill>
                <a:srgbClr val="FF000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89" name="กล่องข้อความ 88">
            <a:extLst>
              <a:ext uri="{FF2B5EF4-FFF2-40B4-BE49-F238E27FC236}">
                <a16:creationId xmlns:a16="http://schemas.microsoft.com/office/drawing/2014/main" id="{6E592BB1-50B3-FFD5-1CE3-860CBBAA2E53}"/>
              </a:ext>
            </a:extLst>
          </p:cNvPr>
          <p:cNvSpPr txBox="1"/>
          <p:nvPr/>
        </p:nvSpPr>
        <p:spPr>
          <a:xfrm>
            <a:off x="8318198" y="1692114"/>
            <a:ext cx="367985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200" b="1" i="0" dirty="0"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- จะแต่งตั้งบุคคลหนึ่งบุคคลใดเป็นผู้ตรวจรับพัสดุก็ได้</a:t>
            </a:r>
          </a:p>
        </p:txBody>
      </p:sp>
      <p:sp>
        <p:nvSpPr>
          <p:cNvPr id="90" name="กล่องข้อความ 89">
            <a:extLst>
              <a:ext uri="{FF2B5EF4-FFF2-40B4-BE49-F238E27FC236}">
                <a16:creationId xmlns:a16="http://schemas.microsoft.com/office/drawing/2014/main" id="{995CCE46-C0B3-A262-5F54-3D4A54A3D9BC}"/>
              </a:ext>
            </a:extLst>
          </p:cNvPr>
          <p:cNvSpPr txBox="1"/>
          <p:nvPr/>
        </p:nvSpPr>
        <p:spPr>
          <a:xfrm>
            <a:off x="8333991" y="1962779"/>
            <a:ext cx="35336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200" b="1" i="0" dirty="0"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- ไม่ต้องทำข้อตกลงเป็นหนังสือแต่ต้องมีหลักฐาน </a:t>
            </a:r>
            <a:br>
              <a:rPr lang="th-TH" sz="1200" b="1" i="0" dirty="0"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b="1" i="0" dirty="0"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   ในการจัดซื้อจัดจ้าง</a:t>
            </a:r>
            <a:endParaRPr lang="th-TH" sz="1200" b="1" dirty="0">
              <a:solidFill>
                <a:srgbClr val="C0000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37F0E6A1-BE80-D560-7498-5ED4C6FC83DF}"/>
              </a:ext>
            </a:extLst>
          </p:cNvPr>
          <p:cNvSpPr txBox="1"/>
          <p:nvPr/>
        </p:nvSpPr>
        <p:spPr>
          <a:xfrm>
            <a:off x="-74186" y="430552"/>
            <a:ext cx="5086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เริ่มต้น</a:t>
            </a:r>
          </a:p>
        </p:txBody>
      </p:sp>
      <p:sp>
        <p:nvSpPr>
          <p:cNvPr id="54" name="คำบรรยายภาพ: สี่เหลี่ยมมุมมน 53">
            <a:extLst>
              <a:ext uri="{FF2B5EF4-FFF2-40B4-BE49-F238E27FC236}">
                <a16:creationId xmlns:a16="http://schemas.microsoft.com/office/drawing/2014/main" id="{81D662D3-323D-F564-226A-00AC2B700CC0}"/>
              </a:ext>
            </a:extLst>
          </p:cNvPr>
          <p:cNvSpPr/>
          <p:nvPr/>
        </p:nvSpPr>
        <p:spPr>
          <a:xfrm>
            <a:off x="9687679" y="4524999"/>
            <a:ext cx="2185311" cy="783571"/>
          </a:xfrm>
          <a:prstGeom prst="wedgeRoundRectCallout">
            <a:avLst>
              <a:gd name="adj1" fmla="val -38188"/>
              <a:gd name="adj2" fmla="val 102640"/>
              <a:gd name="adj3" fmla="val 16667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2B1617BC-F497-60A2-2B0F-517333F144F0}"/>
              </a:ext>
            </a:extLst>
          </p:cNvPr>
          <p:cNvSpPr txBox="1"/>
          <p:nvPr/>
        </p:nvSpPr>
        <p:spPr>
          <a:xfrm>
            <a:off x="9727896" y="4589347"/>
            <a:ext cx="2104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latin typeface="Prompt" panose="00000500000000000000" pitchFamily="2" charset="-34"/>
                <a:cs typeface="Prompt" panose="00000500000000000000" pitchFamily="2" charset="-34"/>
              </a:rPr>
              <a:t>วิธีเฉพาะเจาะจง</a:t>
            </a:r>
            <a:br>
              <a:rPr lang="th-TH" sz="12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ไม่จำต้องรอให้พ้นอุทธรณ์</a:t>
            </a:r>
            <a:r>
              <a:rPr lang="th-TH" sz="1200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1200" b="1" dirty="0">
                <a:latin typeface="Prompt" panose="00000500000000000000" pitchFamily="2" charset="-34"/>
                <a:cs typeface="Prompt" panose="00000500000000000000" pitchFamily="2" charset="-34"/>
              </a:rPr>
              <a:t>(พรบ. มาตรา 66 วรรคสอง)</a:t>
            </a:r>
          </a:p>
        </p:txBody>
      </p:sp>
    </p:spTree>
    <p:extLst>
      <p:ext uri="{BB962C8B-B14F-4D97-AF65-F5344CB8AC3E}">
        <p14:creationId xmlns:p14="http://schemas.microsoft.com/office/powerpoint/2010/main" val="9451094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รูปแบบอิสระ: รูปร่าง 51">
            <a:extLst>
              <a:ext uri="{FF2B5EF4-FFF2-40B4-BE49-F238E27FC236}">
                <a16:creationId xmlns:a16="http://schemas.microsoft.com/office/drawing/2014/main" id="{B78461CA-F633-C6B4-D4B3-F21742166874}"/>
              </a:ext>
            </a:extLst>
          </p:cNvPr>
          <p:cNvSpPr/>
          <p:nvPr/>
        </p:nvSpPr>
        <p:spPr>
          <a:xfrm>
            <a:off x="8196939" y="0"/>
            <a:ext cx="3025242" cy="895029"/>
          </a:xfrm>
          <a:custGeom>
            <a:avLst/>
            <a:gdLst>
              <a:gd name="connsiteX0" fmla="*/ 0 w 3025242"/>
              <a:gd name="connsiteY0" fmla="*/ 0 h 895029"/>
              <a:gd name="connsiteX1" fmla="*/ 3025242 w 3025242"/>
              <a:gd name="connsiteY1" fmla="*/ 0 h 895029"/>
              <a:gd name="connsiteX2" fmla="*/ 3025242 w 3025242"/>
              <a:gd name="connsiteY2" fmla="*/ 489127 h 895029"/>
              <a:gd name="connsiteX3" fmla="*/ 3025242 w 3025242"/>
              <a:gd name="connsiteY3" fmla="*/ 602577 h 895029"/>
              <a:gd name="connsiteX4" fmla="*/ 3025242 w 3025242"/>
              <a:gd name="connsiteY4" fmla="*/ 645997 h 895029"/>
              <a:gd name="connsiteX5" fmla="*/ 2776210 w 3025242"/>
              <a:gd name="connsiteY5" fmla="*/ 895029 h 895029"/>
              <a:gd name="connsiteX6" fmla="*/ 249032 w 3025242"/>
              <a:gd name="connsiteY6" fmla="*/ 895029 h 895029"/>
              <a:gd name="connsiteX7" fmla="*/ 0 w 3025242"/>
              <a:gd name="connsiteY7" fmla="*/ 645997 h 895029"/>
              <a:gd name="connsiteX8" fmla="*/ 0 w 3025242"/>
              <a:gd name="connsiteY8" fmla="*/ 602577 h 895029"/>
              <a:gd name="connsiteX9" fmla="*/ 0 w 3025242"/>
              <a:gd name="connsiteY9" fmla="*/ 489127 h 89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025242" h="895029">
                <a:moveTo>
                  <a:pt x="0" y="0"/>
                </a:moveTo>
                <a:lnTo>
                  <a:pt x="3025242" y="0"/>
                </a:lnTo>
                <a:lnTo>
                  <a:pt x="3025242" y="489127"/>
                </a:lnTo>
                <a:lnTo>
                  <a:pt x="3025242" y="602577"/>
                </a:lnTo>
                <a:lnTo>
                  <a:pt x="3025242" y="645997"/>
                </a:lnTo>
                <a:cubicBezTo>
                  <a:pt x="3025242" y="783534"/>
                  <a:pt x="2913747" y="895029"/>
                  <a:pt x="2776210" y="895029"/>
                </a:cubicBezTo>
                <a:lnTo>
                  <a:pt x="249032" y="895029"/>
                </a:lnTo>
                <a:cubicBezTo>
                  <a:pt x="111495" y="895029"/>
                  <a:pt x="0" y="783534"/>
                  <a:pt x="0" y="645997"/>
                </a:cubicBezTo>
                <a:lnTo>
                  <a:pt x="0" y="602577"/>
                </a:lnTo>
                <a:lnTo>
                  <a:pt x="0" y="489127"/>
                </a:lnTo>
                <a:close/>
              </a:path>
            </a:pathLst>
          </a:custGeom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3" name="สี่เหลี่ยมผืนผ้า: มุมมน 32">
            <a:extLst>
              <a:ext uri="{FF2B5EF4-FFF2-40B4-BE49-F238E27FC236}">
                <a16:creationId xmlns:a16="http://schemas.microsoft.com/office/drawing/2014/main" id="{5BD7738A-C2BE-07C4-A127-BE66CCFE3D14}"/>
              </a:ext>
            </a:extLst>
          </p:cNvPr>
          <p:cNvSpPr/>
          <p:nvPr/>
        </p:nvSpPr>
        <p:spPr>
          <a:xfrm>
            <a:off x="7440104" y="2236956"/>
            <a:ext cx="3049037" cy="732193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7" name="สี่เหลี่ยมผืนผ้า: มุมมน 26">
            <a:extLst>
              <a:ext uri="{FF2B5EF4-FFF2-40B4-BE49-F238E27FC236}">
                <a16:creationId xmlns:a16="http://schemas.microsoft.com/office/drawing/2014/main" id="{22D23697-F113-6CDA-25D7-3AC3581047A5}"/>
              </a:ext>
            </a:extLst>
          </p:cNvPr>
          <p:cNvSpPr/>
          <p:nvPr/>
        </p:nvSpPr>
        <p:spPr>
          <a:xfrm>
            <a:off x="7469993" y="5902011"/>
            <a:ext cx="3004249" cy="801158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9" name="สี่เหลี่ยมผืนผ้า: มุมมน 28">
            <a:extLst>
              <a:ext uri="{FF2B5EF4-FFF2-40B4-BE49-F238E27FC236}">
                <a16:creationId xmlns:a16="http://schemas.microsoft.com/office/drawing/2014/main" id="{096521B4-D1BF-9C45-4505-243ED78AA706}"/>
              </a:ext>
            </a:extLst>
          </p:cNvPr>
          <p:cNvSpPr/>
          <p:nvPr/>
        </p:nvSpPr>
        <p:spPr>
          <a:xfrm>
            <a:off x="7481553" y="4889310"/>
            <a:ext cx="2992689" cy="797251"/>
          </a:xfrm>
          <a:prstGeom prst="roundRect">
            <a:avLst>
              <a:gd name="adj" fmla="val 13870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1" name="สี่เหลี่ยมผืนผ้า: มุมมน 30">
            <a:extLst>
              <a:ext uri="{FF2B5EF4-FFF2-40B4-BE49-F238E27FC236}">
                <a16:creationId xmlns:a16="http://schemas.microsoft.com/office/drawing/2014/main" id="{B1258268-8417-FD4E-3CA9-006CF4E42B18}"/>
              </a:ext>
            </a:extLst>
          </p:cNvPr>
          <p:cNvSpPr/>
          <p:nvPr/>
        </p:nvSpPr>
        <p:spPr>
          <a:xfrm>
            <a:off x="7410579" y="3918961"/>
            <a:ext cx="3038550" cy="732193"/>
          </a:xfrm>
          <a:prstGeom prst="roundRect">
            <a:avLst>
              <a:gd name="adj" fmla="val 14931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5" name="สี่เหลี่ยมผืนผ้า: มุมมน 24">
            <a:extLst>
              <a:ext uri="{FF2B5EF4-FFF2-40B4-BE49-F238E27FC236}">
                <a16:creationId xmlns:a16="http://schemas.microsoft.com/office/drawing/2014/main" id="{CA21BEDC-C5F2-A5EB-F4FB-D14157FD744A}"/>
              </a:ext>
            </a:extLst>
          </p:cNvPr>
          <p:cNvSpPr/>
          <p:nvPr/>
        </p:nvSpPr>
        <p:spPr>
          <a:xfrm>
            <a:off x="2012638" y="4680781"/>
            <a:ext cx="2891375" cy="762065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4" name="สี่เหลี่ยมผืนผ้า: มุมมน 23">
            <a:extLst>
              <a:ext uri="{FF2B5EF4-FFF2-40B4-BE49-F238E27FC236}">
                <a16:creationId xmlns:a16="http://schemas.microsoft.com/office/drawing/2014/main" id="{CBA83693-2BF9-2E2D-C78E-592D024C6072}"/>
              </a:ext>
            </a:extLst>
          </p:cNvPr>
          <p:cNvSpPr/>
          <p:nvPr/>
        </p:nvSpPr>
        <p:spPr>
          <a:xfrm>
            <a:off x="2028473" y="3602365"/>
            <a:ext cx="2882163" cy="750060"/>
          </a:xfrm>
          <a:prstGeom prst="roundRect">
            <a:avLst>
              <a:gd name="adj" fmla="val 17487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3" name="สี่เหลี่ยมผืนผ้า: มุมมน 22">
            <a:extLst>
              <a:ext uri="{FF2B5EF4-FFF2-40B4-BE49-F238E27FC236}">
                <a16:creationId xmlns:a16="http://schemas.microsoft.com/office/drawing/2014/main" id="{20BA83A5-B78C-1FAF-176E-5DD8B85B223D}"/>
              </a:ext>
            </a:extLst>
          </p:cNvPr>
          <p:cNvSpPr/>
          <p:nvPr/>
        </p:nvSpPr>
        <p:spPr>
          <a:xfrm>
            <a:off x="2039512" y="2421238"/>
            <a:ext cx="2882163" cy="846758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2" name="สี่เหลี่ยมผืนผ้า: มุมมน 21">
            <a:extLst>
              <a:ext uri="{FF2B5EF4-FFF2-40B4-BE49-F238E27FC236}">
                <a16:creationId xmlns:a16="http://schemas.microsoft.com/office/drawing/2014/main" id="{93EAD0C0-98CD-0202-785A-47F5D03B9362}"/>
              </a:ext>
            </a:extLst>
          </p:cNvPr>
          <p:cNvSpPr/>
          <p:nvPr/>
        </p:nvSpPr>
        <p:spPr>
          <a:xfrm>
            <a:off x="2022563" y="1297550"/>
            <a:ext cx="2882163" cy="846758"/>
          </a:xfrm>
          <a:prstGeom prst="roundRect">
            <a:avLst>
              <a:gd name="adj" fmla="val 14024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1" name="สี่เหลี่ยมผืนผ้า: มุมมน 20">
            <a:extLst>
              <a:ext uri="{FF2B5EF4-FFF2-40B4-BE49-F238E27FC236}">
                <a16:creationId xmlns:a16="http://schemas.microsoft.com/office/drawing/2014/main" id="{B31619E3-BABD-9EF4-BFC0-B1760CBB51A1}"/>
              </a:ext>
            </a:extLst>
          </p:cNvPr>
          <p:cNvSpPr/>
          <p:nvPr/>
        </p:nvSpPr>
        <p:spPr>
          <a:xfrm>
            <a:off x="2035285" y="309658"/>
            <a:ext cx="2868539" cy="707375"/>
          </a:xfrm>
          <a:prstGeom prst="roundRect">
            <a:avLst>
              <a:gd name="adj" fmla="val 20836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CA9204C5-A18E-D1BC-428E-75CA3657E9C9}"/>
              </a:ext>
            </a:extLst>
          </p:cNvPr>
          <p:cNvSpPr txBox="1"/>
          <p:nvPr/>
        </p:nvSpPr>
        <p:spPr>
          <a:xfrm>
            <a:off x="7966517" y="98775"/>
            <a:ext cx="34860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Workflow </a:t>
            </a:r>
            <a:endParaRPr lang="th-TH" sz="2400" b="1" dirty="0">
              <a:solidFill>
                <a:schemeClr val="bg1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 algn="ctr"/>
            <a:r>
              <a:rPr lang="th-TH" sz="2400" b="1" dirty="0">
                <a:solidFill>
                  <a:schemeClr val="bg1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วิธีคัดเลือก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67EA528A-3697-8E26-C477-B866DE9229C8}"/>
              </a:ext>
            </a:extLst>
          </p:cNvPr>
          <p:cNvSpPr txBox="1"/>
          <p:nvPr/>
        </p:nvSpPr>
        <p:spPr>
          <a:xfrm>
            <a:off x="2072503" y="443080"/>
            <a:ext cx="2692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จัดทำแผนการจัดซื้อจัดจ้าง </a:t>
            </a:r>
          </a:p>
          <a:p>
            <a:pPr algn="ctr"/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(พรบ. มาตรา 11 + ระเบียบฯ ข้อ 11)</a:t>
            </a: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C4321AED-073E-DBA3-F3DD-393D9DE5BB94}"/>
              </a:ext>
            </a:extLst>
          </p:cNvPr>
          <p:cNvSpPr txBox="1"/>
          <p:nvPr/>
        </p:nvSpPr>
        <p:spPr>
          <a:xfrm>
            <a:off x="2072503" y="1426735"/>
            <a:ext cx="28057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แต่งตั้ง </a:t>
            </a:r>
            <a:r>
              <a:rPr lang="th-TH" sz="1200" dirty="0" err="1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คก</a:t>
            </a:r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ก./จนท./ผู้ที่ได้รับมอบหมายจัดทำร่างขอบเขตงานและราคากลาง </a:t>
            </a:r>
            <a:b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(ระเบียบฯ ข้อ 21)</a:t>
            </a: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EC9C838B-64E9-B443-410B-B8C89ECD62EB}"/>
              </a:ext>
            </a:extLst>
          </p:cNvPr>
          <p:cNvSpPr txBox="1"/>
          <p:nvPr/>
        </p:nvSpPr>
        <p:spPr>
          <a:xfrm>
            <a:off x="2117904" y="2521451"/>
            <a:ext cx="26849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จนท.พัสดุจัดทำรายงานขอซื้อหรือจ้าง</a:t>
            </a:r>
            <a:b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โดยวิธีเฉพาะเจาะจง</a:t>
            </a:r>
          </a:p>
          <a:p>
            <a:pPr algn="ctr"/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(ระเบียบฯ ข้อ 74 ประกอบ ข้อ 22)</a:t>
            </a: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018AA804-373B-B62F-EDBA-F7F3E7024271}"/>
              </a:ext>
            </a:extLst>
          </p:cNvPr>
          <p:cNvSpPr txBox="1"/>
          <p:nvPr/>
        </p:nvSpPr>
        <p:spPr>
          <a:xfrm>
            <a:off x="2226214" y="3776887"/>
            <a:ext cx="25050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หัวหน้าหน่วยงานของรัฐให้ความเห็นชอบรายงานขอซื้อขอจ้าง</a:t>
            </a: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B1D63D76-4AF7-CA4F-6E13-CE529B66ACF3}"/>
              </a:ext>
            </a:extLst>
          </p:cNvPr>
          <p:cNvSpPr txBox="1"/>
          <p:nvPr/>
        </p:nvSpPr>
        <p:spPr>
          <a:xfrm>
            <a:off x="2019260" y="4733523"/>
            <a:ext cx="2891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คณะกรรมการซื้อหรือจ้างโดยวิธีคัดเลือก</a:t>
            </a:r>
            <a:b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จัดทำหนังสือเชิญชวนส่งไปยังผู้ประกอบการ </a:t>
            </a:r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(ข้อ 74 (1))</a:t>
            </a:r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62903DA1-E25E-DA41-C3E3-392A3B50E131}"/>
              </a:ext>
            </a:extLst>
          </p:cNvPr>
          <p:cNvSpPr txBox="1"/>
          <p:nvPr/>
        </p:nvSpPr>
        <p:spPr>
          <a:xfrm>
            <a:off x="7474742" y="5917713"/>
            <a:ext cx="30683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คณะกรรมการฯ รายงานผลการพิจารณาและเสนอความเห็นต่อหัวหน้าหน่วยงานของรัฐต่อรองราคา ตามความเหมาะสมแล้วแต่กรณี </a:t>
            </a:r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(ข้อ 76)</a:t>
            </a:r>
            <a:endParaRPr lang="th-TH" sz="1200" dirty="0">
              <a:solidFill>
                <a:srgbClr val="0070C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3319514E-7EAB-67B0-350D-DE5ADADEB786}"/>
              </a:ext>
            </a:extLst>
          </p:cNvPr>
          <p:cNvSpPr txBox="1"/>
          <p:nvPr/>
        </p:nvSpPr>
        <p:spPr>
          <a:xfrm>
            <a:off x="7543161" y="4989778"/>
            <a:ext cx="28581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หัวหน้าหน่วยงานของรัฐและผู้มีอำนาจอนุมัติซื้อหรือจ้างเห็นชอบผลการพิจารณา </a:t>
            </a:r>
            <a:b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(ข้อ 77 อนุโลม ข้อ 42)</a:t>
            </a:r>
          </a:p>
        </p:txBody>
      </p:sp>
      <p:sp>
        <p:nvSpPr>
          <p:cNvPr id="16" name="กล่องข้อความ 15">
            <a:extLst>
              <a:ext uri="{FF2B5EF4-FFF2-40B4-BE49-F238E27FC236}">
                <a16:creationId xmlns:a16="http://schemas.microsoft.com/office/drawing/2014/main" id="{BB9A0317-3B26-7249-9B4B-867DBC939A8F}"/>
              </a:ext>
            </a:extLst>
          </p:cNvPr>
          <p:cNvSpPr txBox="1"/>
          <p:nvPr/>
        </p:nvSpPr>
        <p:spPr>
          <a:xfrm>
            <a:off x="7440104" y="3977312"/>
            <a:ext cx="29966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ประกาศผู้ได้รับการคัดเลือกการจัดซื้อจัดจ้างโดยวิธีเฉพาะเจาะจง </a:t>
            </a:r>
            <a:b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(มาตรา 66 และ ข้อ 77 อนุโลม ข้อ 42)</a:t>
            </a: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817D5BEA-A710-F9B3-9686-386BC979FD53}"/>
              </a:ext>
            </a:extLst>
          </p:cNvPr>
          <p:cNvSpPr txBox="1"/>
          <p:nvPr/>
        </p:nvSpPr>
        <p:spPr>
          <a:xfrm>
            <a:off x="7373103" y="2296242"/>
            <a:ext cx="31700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ทำสัญญาและลงนามในสัญญาตามแบบที่คณะกรรมการนโยบายกำหนด หรือข้อตกลง </a:t>
            </a:r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(มาตรา 93 – 96 และระเบียบฯ ข้อ 161)</a:t>
            </a:r>
          </a:p>
        </p:txBody>
      </p:sp>
      <p:sp>
        <p:nvSpPr>
          <p:cNvPr id="42" name="ลูกศร: ขวา 41">
            <a:extLst>
              <a:ext uri="{FF2B5EF4-FFF2-40B4-BE49-F238E27FC236}">
                <a16:creationId xmlns:a16="http://schemas.microsoft.com/office/drawing/2014/main" id="{D9665AE9-9FF5-72D9-27A5-542CF4C58F16}"/>
              </a:ext>
            </a:extLst>
          </p:cNvPr>
          <p:cNvSpPr/>
          <p:nvPr/>
        </p:nvSpPr>
        <p:spPr>
          <a:xfrm rot="5400000">
            <a:off x="3330697" y="971215"/>
            <a:ext cx="231063" cy="378642"/>
          </a:xfrm>
          <a:prstGeom prst="rightArrow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8" name="ลูกศร: ขวา 47">
            <a:extLst>
              <a:ext uri="{FF2B5EF4-FFF2-40B4-BE49-F238E27FC236}">
                <a16:creationId xmlns:a16="http://schemas.microsoft.com/office/drawing/2014/main" id="{EC2F835D-FCD8-AEDA-14B2-875EF9540E4F}"/>
              </a:ext>
            </a:extLst>
          </p:cNvPr>
          <p:cNvSpPr/>
          <p:nvPr/>
        </p:nvSpPr>
        <p:spPr>
          <a:xfrm>
            <a:off x="5040002" y="6143891"/>
            <a:ext cx="2382914" cy="378642"/>
          </a:xfrm>
          <a:prstGeom prst="rightArrow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66" name="สี่เหลี่ยมผืนผ้า: มุมมน 65">
            <a:extLst>
              <a:ext uri="{FF2B5EF4-FFF2-40B4-BE49-F238E27FC236}">
                <a16:creationId xmlns:a16="http://schemas.microsoft.com/office/drawing/2014/main" id="{CFF31CF7-53B6-0A33-C7B8-A70EDFEEE9BE}"/>
              </a:ext>
            </a:extLst>
          </p:cNvPr>
          <p:cNvSpPr/>
          <p:nvPr/>
        </p:nvSpPr>
        <p:spPr>
          <a:xfrm>
            <a:off x="5256422" y="1303606"/>
            <a:ext cx="2078003" cy="867717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67" name="สี่เหลี่ยมผืนผ้า: มุมมน 66">
            <a:extLst>
              <a:ext uri="{FF2B5EF4-FFF2-40B4-BE49-F238E27FC236}">
                <a16:creationId xmlns:a16="http://schemas.microsoft.com/office/drawing/2014/main" id="{C8456EBF-11FD-A3BF-E01F-C6BF83BE5869}"/>
              </a:ext>
            </a:extLst>
          </p:cNvPr>
          <p:cNvSpPr/>
          <p:nvPr/>
        </p:nvSpPr>
        <p:spPr>
          <a:xfrm>
            <a:off x="7675605" y="1309495"/>
            <a:ext cx="2556863" cy="648310"/>
          </a:xfrm>
          <a:prstGeom prst="roundRect">
            <a:avLst>
              <a:gd name="adj" fmla="val 50000"/>
            </a:avLst>
          </a:prstGeom>
          <a:solidFill>
            <a:srgbClr val="00B050">
              <a:alpha val="50000"/>
            </a:srgb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chemeClr val="bg1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68" name="กล่องข้อความ 67">
            <a:extLst>
              <a:ext uri="{FF2B5EF4-FFF2-40B4-BE49-F238E27FC236}">
                <a16:creationId xmlns:a16="http://schemas.microsoft.com/office/drawing/2014/main" id="{B711D8AD-92BD-FE35-B9B0-C74DC03E6F20}"/>
              </a:ext>
            </a:extLst>
          </p:cNvPr>
          <p:cNvSpPr txBox="1"/>
          <p:nvPr/>
        </p:nvSpPr>
        <p:spPr>
          <a:xfrm>
            <a:off x="5097197" y="1403569"/>
            <a:ext cx="238291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1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บริหารสัญญาหรือข้อตกลง</a:t>
            </a:r>
            <a:br>
              <a:rPr lang="th-TH" sz="11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1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หน้าที่คณะกรรมการตรวจรับพัสดุ</a:t>
            </a:r>
            <a:br>
              <a:rPr lang="th-TH" sz="11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1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(ตามพรบ. มาตรา 100)</a:t>
            </a:r>
          </a:p>
        </p:txBody>
      </p:sp>
      <p:sp>
        <p:nvSpPr>
          <p:cNvPr id="69" name="กล่องข้อความ 68">
            <a:extLst>
              <a:ext uri="{FF2B5EF4-FFF2-40B4-BE49-F238E27FC236}">
                <a16:creationId xmlns:a16="http://schemas.microsoft.com/office/drawing/2014/main" id="{0931CC4F-6F47-3730-20AA-9ABBC7178AD7}"/>
              </a:ext>
            </a:extLst>
          </p:cNvPr>
          <p:cNvSpPr txBox="1"/>
          <p:nvPr/>
        </p:nvSpPr>
        <p:spPr>
          <a:xfrm>
            <a:off x="7543161" y="1483057"/>
            <a:ext cx="28677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>
                <a:solidFill>
                  <a:schemeClr val="bg2">
                    <a:lumMod val="2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ตรวจรับและเบิกจ่าย</a:t>
            </a:r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id="{6ED9B731-5D7C-62FA-5A53-5CA004289C21}"/>
              </a:ext>
            </a:extLst>
          </p:cNvPr>
          <p:cNvSpPr/>
          <p:nvPr/>
        </p:nvSpPr>
        <p:spPr>
          <a:xfrm>
            <a:off x="2006015" y="5769610"/>
            <a:ext cx="2944189" cy="906271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6421029B-63D5-02F6-B27A-25644C1F0CA8}"/>
              </a:ext>
            </a:extLst>
          </p:cNvPr>
          <p:cNvSpPr txBox="1"/>
          <p:nvPr/>
        </p:nvSpPr>
        <p:spPr>
          <a:xfrm>
            <a:off x="2058828" y="5902011"/>
            <a:ext cx="2891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คณะกรรมการซื้อหรือจ้างโดยวิธีคัดเลือก</a:t>
            </a:r>
            <a:b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เปิดซองข้อเสนอและพิจารณาผล</a:t>
            </a:r>
          </a:p>
          <a:p>
            <a:pPr algn="ctr"/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(ข้อ 74 (4))</a:t>
            </a:r>
          </a:p>
        </p:txBody>
      </p:sp>
      <p:sp>
        <p:nvSpPr>
          <p:cNvPr id="32" name="คำบรรยายภาพ: สี่เหลี่ยมมุมมน 31">
            <a:extLst>
              <a:ext uri="{FF2B5EF4-FFF2-40B4-BE49-F238E27FC236}">
                <a16:creationId xmlns:a16="http://schemas.microsoft.com/office/drawing/2014/main" id="{E4E0AE3F-4923-9D2C-DFE8-B9C6EB390D90}"/>
              </a:ext>
            </a:extLst>
          </p:cNvPr>
          <p:cNvSpPr/>
          <p:nvPr/>
        </p:nvSpPr>
        <p:spPr>
          <a:xfrm>
            <a:off x="67589" y="860815"/>
            <a:ext cx="1856162" cy="921937"/>
          </a:xfrm>
          <a:prstGeom prst="wedgeRoundRectCallout">
            <a:avLst>
              <a:gd name="adj1" fmla="val 55953"/>
              <a:gd name="adj2" fmla="val -93467"/>
              <a:gd name="adj3" fmla="val 16667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5" name="กล่องข้อความ 34">
            <a:extLst>
              <a:ext uri="{FF2B5EF4-FFF2-40B4-BE49-F238E27FC236}">
                <a16:creationId xmlns:a16="http://schemas.microsoft.com/office/drawing/2014/main" id="{07AADEA2-F5CE-6E4B-1F05-DA52888D1110}"/>
              </a:ext>
            </a:extLst>
          </p:cNvPr>
          <p:cNvSpPr txBox="1"/>
          <p:nvPr/>
        </p:nvSpPr>
        <p:spPr>
          <a:xfrm>
            <a:off x="87590" y="904039"/>
            <a:ext cx="1791933" cy="816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h-TH" sz="11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ยกเว้น </a:t>
            </a:r>
            <a:r>
              <a:rPr lang="th-TH" sz="1100" dirty="0">
                <a:latin typeface="Prompt" panose="00000500000000000000" pitchFamily="2" charset="-34"/>
                <a:cs typeface="Prompt" panose="00000500000000000000" pitchFamily="2" charset="-34"/>
              </a:rPr>
              <a:t>กรณีซื้อจ้างตาม </a:t>
            </a:r>
            <a:r>
              <a:rPr lang="th-TH" sz="1100" b="1" dirty="0">
                <a:latin typeface="Prompt" panose="00000500000000000000" pitchFamily="2" charset="-34"/>
                <a:cs typeface="Prompt" panose="00000500000000000000" pitchFamily="2" charset="-34"/>
              </a:rPr>
              <a:t>มาตรา 56 (1) (ค) (ฉ)</a:t>
            </a:r>
            <a:r>
              <a:rPr lang="th-TH" sz="1100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br>
              <a:rPr lang="th-TH" sz="11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1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ไม่จำเป็นต้องทำแผน</a:t>
            </a:r>
            <a: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br>
              <a:rPr lang="th-TH" sz="1100" b="1" dirty="0">
                <a:solidFill>
                  <a:schemeClr val="accent2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100" b="1" dirty="0">
                <a:latin typeface="Prompt" panose="00000500000000000000" pitchFamily="2" charset="-34"/>
                <a:cs typeface="Prompt" panose="00000500000000000000" pitchFamily="2" charset="-34"/>
              </a:rPr>
              <a:t>(พรบ. มาตรา 11)</a:t>
            </a:r>
          </a:p>
        </p:txBody>
      </p:sp>
      <p:sp>
        <p:nvSpPr>
          <p:cNvPr id="39" name="คำบรรยายภาพ: สี่เหลี่ยมมุมมน 38">
            <a:extLst>
              <a:ext uri="{FF2B5EF4-FFF2-40B4-BE49-F238E27FC236}">
                <a16:creationId xmlns:a16="http://schemas.microsoft.com/office/drawing/2014/main" id="{52D04F39-9566-F0F7-F330-88A33559B8EC}"/>
              </a:ext>
            </a:extLst>
          </p:cNvPr>
          <p:cNvSpPr/>
          <p:nvPr/>
        </p:nvSpPr>
        <p:spPr>
          <a:xfrm>
            <a:off x="148535" y="3665990"/>
            <a:ext cx="1806312" cy="1103956"/>
          </a:xfrm>
          <a:prstGeom prst="wedgeRoundRectCallout">
            <a:avLst>
              <a:gd name="adj1" fmla="val 50196"/>
              <a:gd name="adj2" fmla="val 87602"/>
              <a:gd name="adj3" fmla="val 16667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0" name="กล่องข้อความ 39">
            <a:extLst>
              <a:ext uri="{FF2B5EF4-FFF2-40B4-BE49-F238E27FC236}">
                <a16:creationId xmlns:a16="http://schemas.microsoft.com/office/drawing/2014/main" id="{CBCD3B84-2EF3-956A-3DC7-1E44BA6E0795}"/>
              </a:ext>
            </a:extLst>
          </p:cNvPr>
          <p:cNvSpPr txBox="1"/>
          <p:nvPr/>
        </p:nvSpPr>
        <p:spPr>
          <a:xfrm>
            <a:off x="118745" y="3786494"/>
            <a:ext cx="18464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ysClr val="windowText" lastClr="0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เชิญชวนไปยังผู้ประกอบการที่มีคุณสมบัติตรงตามเงื่อนไข</a:t>
            </a:r>
            <a:b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ไม่น้อยกว่า 3 ราย</a:t>
            </a:r>
          </a:p>
        </p:txBody>
      </p:sp>
      <p:sp>
        <p:nvSpPr>
          <p:cNvPr id="63" name="ลูกศร: ขวา 62">
            <a:extLst>
              <a:ext uri="{FF2B5EF4-FFF2-40B4-BE49-F238E27FC236}">
                <a16:creationId xmlns:a16="http://schemas.microsoft.com/office/drawing/2014/main" id="{B1204776-6A70-B06A-652E-A93ED4FD9157}"/>
              </a:ext>
            </a:extLst>
          </p:cNvPr>
          <p:cNvSpPr/>
          <p:nvPr/>
        </p:nvSpPr>
        <p:spPr>
          <a:xfrm rot="16200000">
            <a:off x="8905621" y="5607398"/>
            <a:ext cx="220238" cy="378642"/>
          </a:xfrm>
          <a:prstGeom prst="rightArrow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53" name="คำบรรยายภาพ: สี่เหลี่ยมมุมมน 52">
            <a:extLst>
              <a:ext uri="{FF2B5EF4-FFF2-40B4-BE49-F238E27FC236}">
                <a16:creationId xmlns:a16="http://schemas.microsoft.com/office/drawing/2014/main" id="{5C1B9AD0-033C-BAF3-69E3-7AB22F602D7D}"/>
              </a:ext>
            </a:extLst>
          </p:cNvPr>
          <p:cNvSpPr/>
          <p:nvPr/>
        </p:nvSpPr>
        <p:spPr>
          <a:xfrm>
            <a:off x="67590" y="2296242"/>
            <a:ext cx="1900134" cy="801530"/>
          </a:xfrm>
          <a:prstGeom prst="wedgeRoundRectCallout">
            <a:avLst>
              <a:gd name="adj1" fmla="val 52954"/>
              <a:gd name="adj2" fmla="val -98415"/>
              <a:gd name="adj3" fmla="val 16667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55" name="กล่องข้อความ 54">
            <a:extLst>
              <a:ext uri="{FF2B5EF4-FFF2-40B4-BE49-F238E27FC236}">
                <a16:creationId xmlns:a16="http://schemas.microsoft.com/office/drawing/2014/main" id="{7FA62B00-53B5-F48A-02E7-1ED46AC7602D}"/>
              </a:ext>
            </a:extLst>
          </p:cNvPr>
          <p:cNvSpPr txBox="1"/>
          <p:nvPr/>
        </p:nvSpPr>
        <p:spPr>
          <a:xfrm>
            <a:off x="39701" y="2461818"/>
            <a:ext cx="2002676" cy="4546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h-TH" sz="1100" b="1" dirty="0"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ตาม ว 78 </a:t>
            </a:r>
            <a:r>
              <a:rPr lang="en-US" sz="1100" b="1" dirty="0"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, </a:t>
            </a:r>
            <a:r>
              <a:rPr lang="th-TH" sz="1100" b="1" dirty="0"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ว 124 และว 159) </a:t>
            </a:r>
            <a:r>
              <a:rPr lang="th-TH" sz="1100" dirty="0"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และกำหนดราคากลาง </a:t>
            </a:r>
            <a:r>
              <a:rPr lang="th-TH" sz="1100" b="1" dirty="0"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(ว 206)</a:t>
            </a:r>
            <a:endParaRPr lang="th-TH" sz="11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7" name="คำบรรยายภาพ: สี่เหลี่ยมมุมมน 6">
            <a:extLst>
              <a:ext uri="{FF2B5EF4-FFF2-40B4-BE49-F238E27FC236}">
                <a16:creationId xmlns:a16="http://schemas.microsoft.com/office/drawing/2014/main" id="{C070ACC2-254A-0AA3-1D11-6077738E2E2F}"/>
              </a:ext>
            </a:extLst>
          </p:cNvPr>
          <p:cNvSpPr/>
          <p:nvPr/>
        </p:nvSpPr>
        <p:spPr>
          <a:xfrm>
            <a:off x="5142888" y="3337111"/>
            <a:ext cx="1952857" cy="1079136"/>
          </a:xfrm>
          <a:prstGeom prst="wedgeRoundRectCallout">
            <a:avLst>
              <a:gd name="adj1" fmla="val 113221"/>
              <a:gd name="adj2" fmla="val -25432"/>
              <a:gd name="adj3" fmla="val 16667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51" name="กล่องข้อความ 50">
            <a:extLst>
              <a:ext uri="{FF2B5EF4-FFF2-40B4-BE49-F238E27FC236}">
                <a16:creationId xmlns:a16="http://schemas.microsoft.com/office/drawing/2014/main" id="{21CC4C62-B06D-E13D-1FEF-EBB82E90CAC8}"/>
              </a:ext>
            </a:extLst>
          </p:cNvPr>
          <p:cNvSpPr txBox="1"/>
          <p:nvPr/>
        </p:nvSpPr>
        <p:spPr>
          <a:xfrm>
            <a:off x="5130546" y="3542637"/>
            <a:ext cx="195744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ยกเว้น </a:t>
            </a:r>
            <a:r>
              <a:rPr lang="th-TH" sz="1050" dirty="0">
                <a:latin typeface="Prompt" panose="00000500000000000000" pitchFamily="2" charset="-34"/>
                <a:cs typeface="Prompt" panose="00000500000000000000" pitchFamily="2" charset="-34"/>
              </a:rPr>
              <a:t>กรณีจัดหาตามเงื่อนไข ตามมาตรา 56 (1) (ค)</a:t>
            </a:r>
            <a:br>
              <a:rPr lang="th-TH" sz="105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050" dirty="0">
                <a:latin typeface="Prompt" panose="00000500000000000000" pitchFamily="2" charset="-34"/>
                <a:cs typeface="Prompt" panose="00000500000000000000" pitchFamily="2" charset="-34"/>
              </a:rPr>
              <a:t>ไม่ต้องรอให้พ้นระยะเวลาอุทธรณ์ </a:t>
            </a:r>
            <a:r>
              <a:rPr lang="th-TH" sz="1050" b="1" dirty="0">
                <a:latin typeface="Prompt" panose="00000500000000000000" pitchFamily="2" charset="-34"/>
                <a:cs typeface="Prompt" panose="00000500000000000000" pitchFamily="2" charset="-34"/>
              </a:rPr>
              <a:t>(มาตรา 66 วรรคสอง)</a:t>
            </a:r>
          </a:p>
        </p:txBody>
      </p:sp>
      <p:sp>
        <p:nvSpPr>
          <p:cNvPr id="10" name="ลูกศร: โค้งขึ้น 9">
            <a:extLst>
              <a:ext uri="{FF2B5EF4-FFF2-40B4-BE49-F238E27FC236}">
                <a16:creationId xmlns:a16="http://schemas.microsoft.com/office/drawing/2014/main" id="{EE3E164C-43B3-C5E8-A73F-D2F94809D76C}"/>
              </a:ext>
            </a:extLst>
          </p:cNvPr>
          <p:cNvSpPr/>
          <p:nvPr/>
        </p:nvSpPr>
        <p:spPr>
          <a:xfrm rot="10800000" flipH="1">
            <a:off x="10710189" y="3429000"/>
            <a:ext cx="624258" cy="947592"/>
          </a:xfrm>
          <a:prstGeom prst="bentUpArrow">
            <a:avLst>
              <a:gd name="adj1" fmla="val 24778"/>
              <a:gd name="adj2" fmla="val 28392"/>
              <a:gd name="adj3" fmla="val 21082"/>
            </a:avLst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สี่เหลี่ยมผืนผ้า: มุมมน 13">
            <a:extLst>
              <a:ext uri="{FF2B5EF4-FFF2-40B4-BE49-F238E27FC236}">
                <a16:creationId xmlns:a16="http://schemas.microsoft.com/office/drawing/2014/main" id="{4DB1A6EB-0B79-0B51-E8A1-7BB9DB171792}"/>
              </a:ext>
            </a:extLst>
          </p:cNvPr>
          <p:cNvSpPr/>
          <p:nvPr/>
        </p:nvSpPr>
        <p:spPr>
          <a:xfrm>
            <a:off x="8947026" y="3268698"/>
            <a:ext cx="1662374" cy="458299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60D67377-E793-516D-5325-B67A813749E2}"/>
              </a:ext>
            </a:extLst>
          </p:cNvPr>
          <p:cNvSpPr txBox="1"/>
          <p:nvPr/>
        </p:nvSpPr>
        <p:spPr>
          <a:xfrm>
            <a:off x="9639877" y="3017881"/>
            <a:ext cx="11508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latin typeface="Prompt" panose="00000500000000000000" pitchFamily="2" charset="-34"/>
                <a:cs typeface="Prompt" panose="00000500000000000000" pitchFamily="2" charset="-34"/>
              </a:rPr>
              <a:t>ไม่มีผู้อุทธรณ์</a:t>
            </a:r>
          </a:p>
        </p:txBody>
      </p:sp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id="{EA9BBCE5-6DAF-4650-0384-F656C8BEBDB7}"/>
              </a:ext>
            </a:extLst>
          </p:cNvPr>
          <p:cNvSpPr txBox="1"/>
          <p:nvPr/>
        </p:nvSpPr>
        <p:spPr>
          <a:xfrm>
            <a:off x="10436787" y="3189099"/>
            <a:ext cx="12454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มีอุทธรณ์</a:t>
            </a:r>
          </a:p>
        </p:txBody>
      </p:sp>
      <p:sp>
        <p:nvSpPr>
          <p:cNvPr id="20" name="สี่เหลี่ยมผืนผ้า: มุมมน 19">
            <a:extLst>
              <a:ext uri="{FF2B5EF4-FFF2-40B4-BE49-F238E27FC236}">
                <a16:creationId xmlns:a16="http://schemas.microsoft.com/office/drawing/2014/main" id="{62644510-D791-BE7C-8CEE-A4CFB29AD903}"/>
              </a:ext>
            </a:extLst>
          </p:cNvPr>
          <p:cNvSpPr/>
          <p:nvPr/>
        </p:nvSpPr>
        <p:spPr>
          <a:xfrm>
            <a:off x="10894309" y="4416246"/>
            <a:ext cx="1044827" cy="963608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6" name="กล่องข้อความ 25">
            <a:extLst>
              <a:ext uri="{FF2B5EF4-FFF2-40B4-BE49-F238E27FC236}">
                <a16:creationId xmlns:a16="http://schemas.microsoft.com/office/drawing/2014/main" id="{B357A190-9A4D-9F43-D677-7D51A00DE61B}"/>
              </a:ext>
            </a:extLst>
          </p:cNvPr>
          <p:cNvSpPr txBox="1"/>
          <p:nvPr/>
        </p:nvSpPr>
        <p:spPr>
          <a:xfrm>
            <a:off x="10841495" y="4481806"/>
            <a:ext cx="118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คณะกรรมการพิจารณาผลฯ ดำเนินการ </a:t>
            </a:r>
            <a:b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มาตรา 118</a:t>
            </a:r>
            <a:br>
              <a:rPr lang="th-TH" sz="12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endParaRPr lang="th-TH" sz="12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28" name="กล่องข้อความ 27">
            <a:extLst>
              <a:ext uri="{FF2B5EF4-FFF2-40B4-BE49-F238E27FC236}">
                <a16:creationId xmlns:a16="http://schemas.microsoft.com/office/drawing/2014/main" id="{2E708CCE-0F09-872A-195D-E4A3CB7D3624}"/>
              </a:ext>
            </a:extLst>
          </p:cNvPr>
          <p:cNvSpPr txBox="1"/>
          <p:nvPr/>
        </p:nvSpPr>
        <p:spPr>
          <a:xfrm>
            <a:off x="8862403" y="3271555"/>
            <a:ext cx="18849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latin typeface="Prompt" panose="00000500000000000000" pitchFamily="2" charset="-34"/>
                <a:cs typeface="Prompt" panose="00000500000000000000" pitchFamily="2" charset="-34"/>
              </a:rPr>
              <a:t>ผู้มีสิทธิยื่นอุทธรณ์ </a:t>
            </a:r>
            <a:br>
              <a:rPr lang="th-TH" sz="12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7</a:t>
            </a:r>
            <a:r>
              <a:rPr lang="th-TH" sz="1200" dirty="0">
                <a:latin typeface="Prompt" panose="00000500000000000000" pitchFamily="2" charset="-34"/>
                <a:cs typeface="Prompt" panose="00000500000000000000" pitchFamily="2" charset="-34"/>
              </a:rPr>
              <a:t> วันทำการ </a:t>
            </a:r>
            <a:r>
              <a:rPr lang="th-TH" sz="12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(มาตรา 66</a:t>
            </a:r>
            <a:r>
              <a:rPr lang="en-US" sz="12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)</a:t>
            </a:r>
            <a:endParaRPr lang="th-TH" sz="12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0" name="ลูกศร: โค้งขึ้น 29">
            <a:extLst>
              <a:ext uri="{FF2B5EF4-FFF2-40B4-BE49-F238E27FC236}">
                <a16:creationId xmlns:a16="http://schemas.microsoft.com/office/drawing/2014/main" id="{D9264E25-CDBF-552F-F79D-2B88FEC81A22}"/>
              </a:ext>
            </a:extLst>
          </p:cNvPr>
          <p:cNvSpPr/>
          <p:nvPr/>
        </p:nvSpPr>
        <p:spPr>
          <a:xfrm rot="5400000" flipV="1">
            <a:off x="10800271" y="5807074"/>
            <a:ext cx="535038" cy="1035718"/>
          </a:xfrm>
          <a:prstGeom prst="bentUpArrow">
            <a:avLst>
              <a:gd name="adj1" fmla="val 33358"/>
              <a:gd name="adj2" fmla="val 36251"/>
              <a:gd name="adj3" fmla="val 39070"/>
            </a:avLst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0000"/>
              </a:solidFill>
            </a:endParaRPr>
          </a:p>
        </p:txBody>
      </p:sp>
      <p:sp>
        <p:nvSpPr>
          <p:cNvPr id="37" name="กล่องข้อความ 36">
            <a:extLst>
              <a:ext uri="{FF2B5EF4-FFF2-40B4-BE49-F238E27FC236}">
                <a16:creationId xmlns:a16="http://schemas.microsoft.com/office/drawing/2014/main" id="{44BA3BAD-87A0-E820-F736-CD2C180EE1A1}"/>
              </a:ext>
            </a:extLst>
          </p:cNvPr>
          <p:cNvSpPr txBox="1"/>
          <p:nvPr/>
        </p:nvSpPr>
        <p:spPr>
          <a:xfrm>
            <a:off x="10860240" y="5446989"/>
            <a:ext cx="12454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B05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เห็นด้วย</a:t>
            </a:r>
          </a:p>
        </p:txBody>
      </p:sp>
      <p:sp>
        <p:nvSpPr>
          <p:cNvPr id="41" name="กล่องข้อความ 40">
            <a:extLst>
              <a:ext uri="{FF2B5EF4-FFF2-40B4-BE49-F238E27FC236}">
                <a16:creationId xmlns:a16="http://schemas.microsoft.com/office/drawing/2014/main" id="{CEB665C4-EBB6-FB7B-C88E-159D637F7AEA}"/>
              </a:ext>
            </a:extLst>
          </p:cNvPr>
          <p:cNvSpPr txBox="1"/>
          <p:nvPr/>
        </p:nvSpPr>
        <p:spPr>
          <a:xfrm>
            <a:off x="10885990" y="2454288"/>
            <a:ext cx="12454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ไม่เห็นด้วย</a:t>
            </a:r>
          </a:p>
        </p:txBody>
      </p:sp>
      <p:sp>
        <p:nvSpPr>
          <p:cNvPr id="45" name="ลูกศร: ขวา 44">
            <a:extLst>
              <a:ext uri="{FF2B5EF4-FFF2-40B4-BE49-F238E27FC236}">
                <a16:creationId xmlns:a16="http://schemas.microsoft.com/office/drawing/2014/main" id="{11BBB0EF-AFE0-56C5-30E8-BBAA18C27134}"/>
              </a:ext>
            </a:extLst>
          </p:cNvPr>
          <p:cNvSpPr/>
          <p:nvPr/>
        </p:nvSpPr>
        <p:spPr>
          <a:xfrm rot="16200000">
            <a:off x="11250923" y="1924987"/>
            <a:ext cx="545689" cy="378642"/>
          </a:xfrm>
          <a:prstGeom prst="rightArrow">
            <a:avLst>
              <a:gd name="adj1" fmla="val 43000"/>
              <a:gd name="adj2" fmla="val 50000"/>
            </a:avLst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กล่องข้อความ 45">
            <a:extLst>
              <a:ext uri="{FF2B5EF4-FFF2-40B4-BE49-F238E27FC236}">
                <a16:creationId xmlns:a16="http://schemas.microsoft.com/office/drawing/2014/main" id="{CB35ECA5-F0EA-DBED-CEF2-E62DDE23450A}"/>
              </a:ext>
            </a:extLst>
          </p:cNvPr>
          <p:cNvSpPr txBox="1"/>
          <p:nvPr/>
        </p:nvSpPr>
        <p:spPr>
          <a:xfrm>
            <a:off x="10920906" y="2636107"/>
            <a:ext cx="120572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มาตรา 118 วรรคสอง</a:t>
            </a:r>
            <a:endParaRPr lang="th-TH" sz="1200" dirty="0"/>
          </a:p>
        </p:txBody>
      </p:sp>
      <p:sp>
        <p:nvSpPr>
          <p:cNvPr id="47" name="กล่องข้อความ 46">
            <a:extLst>
              <a:ext uri="{FF2B5EF4-FFF2-40B4-BE49-F238E27FC236}">
                <a16:creationId xmlns:a16="http://schemas.microsoft.com/office/drawing/2014/main" id="{8BCD1EC2-9D33-8DAF-13A8-31C4168BFB1B}"/>
              </a:ext>
            </a:extLst>
          </p:cNvPr>
          <p:cNvSpPr txBox="1"/>
          <p:nvPr/>
        </p:nvSpPr>
        <p:spPr>
          <a:xfrm>
            <a:off x="10734088" y="5624609"/>
            <a:ext cx="14404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มาตรา 118</a:t>
            </a:r>
            <a:b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วรรคแรก</a:t>
            </a:r>
            <a:endParaRPr lang="th-TH" sz="1200" dirty="0"/>
          </a:p>
        </p:txBody>
      </p:sp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13DD8E20-0B8E-7E58-D017-115CAED509ED}"/>
              </a:ext>
            </a:extLst>
          </p:cNvPr>
          <p:cNvSpPr txBox="1"/>
          <p:nvPr/>
        </p:nvSpPr>
        <p:spPr>
          <a:xfrm>
            <a:off x="10894309" y="1321784"/>
            <a:ext cx="1091583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000" b="1" dirty="0">
                <a:latin typeface="Prompt" panose="00000500000000000000" pitchFamily="2" charset="-34"/>
                <a:cs typeface="Prompt" panose="00000500000000000000" pitchFamily="2" charset="-34"/>
              </a:rPr>
              <a:t>คณะกรรมการพิจารณาอุทธรณ์</a:t>
            </a:r>
            <a:br>
              <a:rPr lang="th-TH" sz="1000" b="1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0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มาตรา 119</a:t>
            </a:r>
          </a:p>
        </p:txBody>
      </p:sp>
      <p:pic>
        <p:nvPicPr>
          <p:cNvPr id="54" name="กราฟิก 53" descr="คำวิจารณ์จากลูกค้า ด้วยสีเติมแบบทึบ">
            <a:extLst>
              <a:ext uri="{FF2B5EF4-FFF2-40B4-BE49-F238E27FC236}">
                <a16:creationId xmlns:a16="http://schemas.microsoft.com/office/drawing/2014/main" id="{6165B3D5-DDAA-D676-852B-9B6ADB5EF7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212286" y="778017"/>
            <a:ext cx="569199" cy="569199"/>
          </a:xfrm>
          <a:prstGeom prst="rect">
            <a:avLst/>
          </a:prstGeom>
        </p:spPr>
      </p:pic>
      <p:sp>
        <p:nvSpPr>
          <p:cNvPr id="56" name="ลูกศร: ขวา 55">
            <a:extLst>
              <a:ext uri="{FF2B5EF4-FFF2-40B4-BE49-F238E27FC236}">
                <a16:creationId xmlns:a16="http://schemas.microsoft.com/office/drawing/2014/main" id="{5BC9CCA3-A538-00EB-889A-9939CA8E8D81}"/>
              </a:ext>
            </a:extLst>
          </p:cNvPr>
          <p:cNvSpPr/>
          <p:nvPr/>
        </p:nvSpPr>
        <p:spPr>
          <a:xfrm rot="5400000">
            <a:off x="3348112" y="2086664"/>
            <a:ext cx="231063" cy="378642"/>
          </a:xfrm>
          <a:prstGeom prst="rightArrow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57" name="ลูกศร: ขวา 56">
            <a:extLst>
              <a:ext uri="{FF2B5EF4-FFF2-40B4-BE49-F238E27FC236}">
                <a16:creationId xmlns:a16="http://schemas.microsoft.com/office/drawing/2014/main" id="{9A716473-4DC2-CB72-18EB-1FFC3E43F86F}"/>
              </a:ext>
            </a:extLst>
          </p:cNvPr>
          <p:cNvSpPr/>
          <p:nvPr/>
        </p:nvSpPr>
        <p:spPr>
          <a:xfrm rot="5400000">
            <a:off x="3367986" y="3248654"/>
            <a:ext cx="231063" cy="378642"/>
          </a:xfrm>
          <a:prstGeom prst="rightArrow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59" name="ลูกศร: ขวา 58">
            <a:extLst>
              <a:ext uri="{FF2B5EF4-FFF2-40B4-BE49-F238E27FC236}">
                <a16:creationId xmlns:a16="http://schemas.microsoft.com/office/drawing/2014/main" id="{7975069D-630E-EA2C-6A38-3FDCDB4E22C1}"/>
              </a:ext>
            </a:extLst>
          </p:cNvPr>
          <p:cNvSpPr/>
          <p:nvPr/>
        </p:nvSpPr>
        <p:spPr>
          <a:xfrm rot="5400000">
            <a:off x="3373700" y="4335595"/>
            <a:ext cx="231063" cy="378642"/>
          </a:xfrm>
          <a:prstGeom prst="rightArrow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61" name="ลูกศร: ขวา 60">
            <a:extLst>
              <a:ext uri="{FF2B5EF4-FFF2-40B4-BE49-F238E27FC236}">
                <a16:creationId xmlns:a16="http://schemas.microsoft.com/office/drawing/2014/main" id="{C24BAD4F-82FF-4752-5F42-50542C6FAD0C}"/>
              </a:ext>
            </a:extLst>
          </p:cNvPr>
          <p:cNvSpPr/>
          <p:nvPr/>
        </p:nvSpPr>
        <p:spPr>
          <a:xfrm rot="5400000">
            <a:off x="3388984" y="5419170"/>
            <a:ext cx="231063" cy="378642"/>
          </a:xfrm>
          <a:prstGeom prst="rightArrow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62" name="ลูกศร: ขวา 61">
            <a:extLst>
              <a:ext uri="{FF2B5EF4-FFF2-40B4-BE49-F238E27FC236}">
                <a16:creationId xmlns:a16="http://schemas.microsoft.com/office/drawing/2014/main" id="{8190C0B4-7FF0-F0CE-40BC-4959B3FFE224}"/>
              </a:ext>
            </a:extLst>
          </p:cNvPr>
          <p:cNvSpPr/>
          <p:nvPr/>
        </p:nvSpPr>
        <p:spPr>
          <a:xfrm rot="16200000">
            <a:off x="8905491" y="4589831"/>
            <a:ext cx="220238" cy="378642"/>
          </a:xfrm>
          <a:prstGeom prst="rightArrow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65" name="ลูกศร: ขวา 64">
            <a:extLst>
              <a:ext uri="{FF2B5EF4-FFF2-40B4-BE49-F238E27FC236}">
                <a16:creationId xmlns:a16="http://schemas.microsoft.com/office/drawing/2014/main" id="{20A20B8B-71D3-E188-AB7B-DD0C6A6F327D}"/>
              </a:ext>
            </a:extLst>
          </p:cNvPr>
          <p:cNvSpPr/>
          <p:nvPr/>
        </p:nvSpPr>
        <p:spPr>
          <a:xfrm rot="16200000">
            <a:off x="7962882" y="3235917"/>
            <a:ext cx="846758" cy="378642"/>
          </a:xfrm>
          <a:prstGeom prst="rightArrow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70" name="ลูกศร: ขวา 69">
            <a:extLst>
              <a:ext uri="{FF2B5EF4-FFF2-40B4-BE49-F238E27FC236}">
                <a16:creationId xmlns:a16="http://schemas.microsoft.com/office/drawing/2014/main" id="{9DFA0E1D-85A4-1A5F-C984-B0CA378E7FB3}"/>
              </a:ext>
            </a:extLst>
          </p:cNvPr>
          <p:cNvSpPr/>
          <p:nvPr/>
        </p:nvSpPr>
        <p:spPr>
          <a:xfrm rot="16200000">
            <a:off x="9546903" y="3633658"/>
            <a:ext cx="191964" cy="378642"/>
          </a:xfrm>
          <a:prstGeom prst="rightArrow">
            <a:avLst/>
          </a:prstGeom>
          <a:solidFill>
            <a:srgbClr val="C0000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72" name="ลูกศร: ขวา 71">
            <a:extLst>
              <a:ext uri="{FF2B5EF4-FFF2-40B4-BE49-F238E27FC236}">
                <a16:creationId xmlns:a16="http://schemas.microsoft.com/office/drawing/2014/main" id="{EE689BFF-8112-6EB6-4AEC-08309096690F}"/>
              </a:ext>
            </a:extLst>
          </p:cNvPr>
          <p:cNvSpPr/>
          <p:nvPr/>
        </p:nvSpPr>
        <p:spPr>
          <a:xfrm rot="16200000">
            <a:off x="9558159" y="2936721"/>
            <a:ext cx="191964" cy="378642"/>
          </a:xfrm>
          <a:prstGeom prst="rightArrow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73" name="ลูกศร: ขวา 72">
            <a:extLst>
              <a:ext uri="{FF2B5EF4-FFF2-40B4-BE49-F238E27FC236}">
                <a16:creationId xmlns:a16="http://schemas.microsoft.com/office/drawing/2014/main" id="{47134B5F-39E0-5741-1C20-6B40E4E481E2}"/>
              </a:ext>
            </a:extLst>
          </p:cNvPr>
          <p:cNvSpPr/>
          <p:nvPr/>
        </p:nvSpPr>
        <p:spPr>
          <a:xfrm rot="16200000">
            <a:off x="10899483" y="3543899"/>
            <a:ext cx="1217321" cy="378642"/>
          </a:xfrm>
          <a:prstGeom prst="rightArrow">
            <a:avLst>
              <a:gd name="adj1" fmla="val 43000"/>
              <a:gd name="adj2" fmla="val 0"/>
            </a:avLst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4" name="ลูกศร: โค้งขึ้น 73">
            <a:extLst>
              <a:ext uri="{FF2B5EF4-FFF2-40B4-BE49-F238E27FC236}">
                <a16:creationId xmlns:a16="http://schemas.microsoft.com/office/drawing/2014/main" id="{63149A1C-C526-12A3-B235-4493CDA3E5B5}"/>
              </a:ext>
            </a:extLst>
          </p:cNvPr>
          <p:cNvSpPr/>
          <p:nvPr/>
        </p:nvSpPr>
        <p:spPr>
          <a:xfrm rot="10800000" flipV="1">
            <a:off x="5963939" y="2206064"/>
            <a:ext cx="1404377" cy="525223"/>
          </a:xfrm>
          <a:prstGeom prst="bentUpArrow">
            <a:avLst>
              <a:gd name="adj1" fmla="val 33358"/>
              <a:gd name="adj2" fmla="val 36251"/>
              <a:gd name="adj3" fmla="val 39070"/>
            </a:avLst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0000"/>
              </a:solidFill>
            </a:endParaRPr>
          </a:p>
        </p:txBody>
      </p:sp>
      <p:sp>
        <p:nvSpPr>
          <p:cNvPr id="75" name="ลูกศร: ขวา 74">
            <a:extLst>
              <a:ext uri="{FF2B5EF4-FFF2-40B4-BE49-F238E27FC236}">
                <a16:creationId xmlns:a16="http://schemas.microsoft.com/office/drawing/2014/main" id="{93F0E452-669C-1B5E-ADB2-61C3BD4D1438}"/>
              </a:ext>
            </a:extLst>
          </p:cNvPr>
          <p:cNvSpPr/>
          <p:nvPr/>
        </p:nvSpPr>
        <p:spPr>
          <a:xfrm>
            <a:off x="7420284" y="1446207"/>
            <a:ext cx="220238" cy="378642"/>
          </a:xfrm>
          <a:prstGeom prst="rightArrow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513065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ลูกศร: โค้งขึ้น 18">
            <a:extLst>
              <a:ext uri="{FF2B5EF4-FFF2-40B4-BE49-F238E27FC236}">
                <a16:creationId xmlns:a16="http://schemas.microsoft.com/office/drawing/2014/main" id="{56993409-6349-C7DC-42D7-988C23DF6136}"/>
              </a:ext>
            </a:extLst>
          </p:cNvPr>
          <p:cNvSpPr/>
          <p:nvPr/>
        </p:nvSpPr>
        <p:spPr>
          <a:xfrm rot="10800000" flipH="1">
            <a:off x="11092356" y="3819196"/>
            <a:ext cx="615646" cy="545687"/>
          </a:xfrm>
          <a:prstGeom prst="bentUpArrow">
            <a:avLst>
              <a:gd name="adj1" fmla="val 29881"/>
              <a:gd name="adj2" fmla="val 30694"/>
              <a:gd name="adj3" fmla="val 31167"/>
            </a:avLst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5" name="สี่เหลี่ยมผืนผ้า: มุมมน 74">
            <a:extLst>
              <a:ext uri="{FF2B5EF4-FFF2-40B4-BE49-F238E27FC236}">
                <a16:creationId xmlns:a16="http://schemas.microsoft.com/office/drawing/2014/main" id="{83E6BB33-1FA9-E822-2F16-4A2DC4899FA7}"/>
              </a:ext>
            </a:extLst>
          </p:cNvPr>
          <p:cNvSpPr/>
          <p:nvPr/>
        </p:nvSpPr>
        <p:spPr>
          <a:xfrm>
            <a:off x="9371220" y="3585107"/>
            <a:ext cx="1662374" cy="637164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6" name="สี่เหลี่ยมผืนผ้า: มุมมน 75">
            <a:extLst>
              <a:ext uri="{FF2B5EF4-FFF2-40B4-BE49-F238E27FC236}">
                <a16:creationId xmlns:a16="http://schemas.microsoft.com/office/drawing/2014/main" id="{2E72F86B-62C2-9E9B-5E22-26070429211C}"/>
              </a:ext>
            </a:extLst>
          </p:cNvPr>
          <p:cNvSpPr/>
          <p:nvPr/>
        </p:nvSpPr>
        <p:spPr>
          <a:xfrm>
            <a:off x="7858406" y="3587020"/>
            <a:ext cx="1415339" cy="637164"/>
          </a:xfrm>
          <a:prstGeom prst="roundRect">
            <a:avLst>
              <a:gd name="adj" fmla="val 16667"/>
            </a:avLst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5" name="สี่เหลี่ยมผืนผ้า: มุมมน 34">
            <a:extLst>
              <a:ext uri="{FF2B5EF4-FFF2-40B4-BE49-F238E27FC236}">
                <a16:creationId xmlns:a16="http://schemas.microsoft.com/office/drawing/2014/main" id="{D75A95C0-C04E-F107-84CA-417B3B725F6E}"/>
              </a:ext>
            </a:extLst>
          </p:cNvPr>
          <p:cNvSpPr/>
          <p:nvPr/>
        </p:nvSpPr>
        <p:spPr>
          <a:xfrm>
            <a:off x="2405647" y="1984478"/>
            <a:ext cx="2690922" cy="859291"/>
          </a:xfrm>
          <a:prstGeom prst="roundRect">
            <a:avLst/>
          </a:prstGeom>
          <a:solidFill>
            <a:schemeClr val="accent5">
              <a:lumMod val="60000"/>
              <a:lumOff val="40000"/>
              <a:alpha val="5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สี่เหลี่ยมผืนผ้า: มุมมน 20">
            <a:extLst>
              <a:ext uri="{FF2B5EF4-FFF2-40B4-BE49-F238E27FC236}">
                <a16:creationId xmlns:a16="http://schemas.microsoft.com/office/drawing/2014/main" id="{B31619E3-BABD-9EF4-BFC0-B1760CBB51A1}"/>
              </a:ext>
            </a:extLst>
          </p:cNvPr>
          <p:cNvSpPr/>
          <p:nvPr/>
        </p:nvSpPr>
        <p:spPr>
          <a:xfrm>
            <a:off x="226885" y="232115"/>
            <a:ext cx="2231519" cy="830997"/>
          </a:xfrm>
          <a:prstGeom prst="roundRect">
            <a:avLst>
              <a:gd name="adj" fmla="val 15410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6" name="สี่เหลี่ยมผืนผ้า: มุมมน 25">
            <a:extLst>
              <a:ext uri="{FF2B5EF4-FFF2-40B4-BE49-F238E27FC236}">
                <a16:creationId xmlns:a16="http://schemas.microsoft.com/office/drawing/2014/main" id="{844CDC7C-DBAA-EE20-8B1E-22844BF12F0E}"/>
              </a:ext>
            </a:extLst>
          </p:cNvPr>
          <p:cNvSpPr/>
          <p:nvPr/>
        </p:nvSpPr>
        <p:spPr>
          <a:xfrm>
            <a:off x="4207749" y="2914807"/>
            <a:ext cx="2836630" cy="627267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  <a:alpha val="5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2" name="รูปแบบอิสระ: รูปร่าง 51">
            <a:extLst>
              <a:ext uri="{FF2B5EF4-FFF2-40B4-BE49-F238E27FC236}">
                <a16:creationId xmlns:a16="http://schemas.microsoft.com/office/drawing/2014/main" id="{B78461CA-F633-C6B4-D4B3-F21742166874}"/>
              </a:ext>
            </a:extLst>
          </p:cNvPr>
          <p:cNvSpPr/>
          <p:nvPr/>
        </p:nvSpPr>
        <p:spPr>
          <a:xfrm>
            <a:off x="8563921" y="1"/>
            <a:ext cx="3025242" cy="688354"/>
          </a:xfrm>
          <a:custGeom>
            <a:avLst/>
            <a:gdLst>
              <a:gd name="connsiteX0" fmla="*/ 0 w 3025242"/>
              <a:gd name="connsiteY0" fmla="*/ 0 h 895029"/>
              <a:gd name="connsiteX1" fmla="*/ 3025242 w 3025242"/>
              <a:gd name="connsiteY1" fmla="*/ 0 h 895029"/>
              <a:gd name="connsiteX2" fmla="*/ 3025242 w 3025242"/>
              <a:gd name="connsiteY2" fmla="*/ 489127 h 895029"/>
              <a:gd name="connsiteX3" fmla="*/ 3025242 w 3025242"/>
              <a:gd name="connsiteY3" fmla="*/ 602577 h 895029"/>
              <a:gd name="connsiteX4" fmla="*/ 3025242 w 3025242"/>
              <a:gd name="connsiteY4" fmla="*/ 645997 h 895029"/>
              <a:gd name="connsiteX5" fmla="*/ 2776210 w 3025242"/>
              <a:gd name="connsiteY5" fmla="*/ 895029 h 895029"/>
              <a:gd name="connsiteX6" fmla="*/ 249032 w 3025242"/>
              <a:gd name="connsiteY6" fmla="*/ 895029 h 895029"/>
              <a:gd name="connsiteX7" fmla="*/ 0 w 3025242"/>
              <a:gd name="connsiteY7" fmla="*/ 645997 h 895029"/>
              <a:gd name="connsiteX8" fmla="*/ 0 w 3025242"/>
              <a:gd name="connsiteY8" fmla="*/ 602577 h 895029"/>
              <a:gd name="connsiteX9" fmla="*/ 0 w 3025242"/>
              <a:gd name="connsiteY9" fmla="*/ 489127 h 895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025242" h="895029">
                <a:moveTo>
                  <a:pt x="0" y="0"/>
                </a:moveTo>
                <a:lnTo>
                  <a:pt x="3025242" y="0"/>
                </a:lnTo>
                <a:lnTo>
                  <a:pt x="3025242" y="489127"/>
                </a:lnTo>
                <a:lnTo>
                  <a:pt x="3025242" y="602577"/>
                </a:lnTo>
                <a:lnTo>
                  <a:pt x="3025242" y="645997"/>
                </a:lnTo>
                <a:cubicBezTo>
                  <a:pt x="3025242" y="783534"/>
                  <a:pt x="2913747" y="895029"/>
                  <a:pt x="2776210" y="895029"/>
                </a:cubicBezTo>
                <a:lnTo>
                  <a:pt x="249032" y="895029"/>
                </a:lnTo>
                <a:cubicBezTo>
                  <a:pt x="111495" y="895029"/>
                  <a:pt x="0" y="783534"/>
                  <a:pt x="0" y="645997"/>
                </a:cubicBezTo>
                <a:lnTo>
                  <a:pt x="0" y="602577"/>
                </a:lnTo>
                <a:lnTo>
                  <a:pt x="0" y="489127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33" name="สี่เหลี่ยมผืนผ้า: มุมมน 32">
            <a:extLst>
              <a:ext uri="{FF2B5EF4-FFF2-40B4-BE49-F238E27FC236}">
                <a16:creationId xmlns:a16="http://schemas.microsoft.com/office/drawing/2014/main" id="{5BD7738A-C2BE-07C4-A127-BE66CCFE3D14}"/>
              </a:ext>
            </a:extLst>
          </p:cNvPr>
          <p:cNvSpPr/>
          <p:nvPr/>
        </p:nvSpPr>
        <p:spPr>
          <a:xfrm>
            <a:off x="7772400" y="6057413"/>
            <a:ext cx="3187585" cy="634497"/>
          </a:xfrm>
          <a:prstGeom prst="roundRect">
            <a:avLst>
              <a:gd name="adj" fmla="val 16667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สี่เหลี่ยมผืนผ้า: มุมมน 26">
            <a:extLst>
              <a:ext uri="{FF2B5EF4-FFF2-40B4-BE49-F238E27FC236}">
                <a16:creationId xmlns:a16="http://schemas.microsoft.com/office/drawing/2014/main" id="{22D23697-F113-6CDA-25D7-3AC3581047A5}"/>
              </a:ext>
            </a:extLst>
          </p:cNvPr>
          <p:cNvSpPr/>
          <p:nvPr/>
        </p:nvSpPr>
        <p:spPr>
          <a:xfrm>
            <a:off x="357387" y="3738080"/>
            <a:ext cx="3187585" cy="600165"/>
          </a:xfrm>
          <a:prstGeom prst="roundRect">
            <a:avLst>
              <a:gd name="adj" fmla="val 2453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สี่เหลี่ยมผืนผ้า: มุมมน 30">
            <a:extLst>
              <a:ext uri="{FF2B5EF4-FFF2-40B4-BE49-F238E27FC236}">
                <a16:creationId xmlns:a16="http://schemas.microsoft.com/office/drawing/2014/main" id="{B1258268-8417-FD4E-3CA9-006CF4E42B18}"/>
              </a:ext>
            </a:extLst>
          </p:cNvPr>
          <p:cNvSpPr/>
          <p:nvPr/>
        </p:nvSpPr>
        <p:spPr>
          <a:xfrm>
            <a:off x="4040789" y="6091745"/>
            <a:ext cx="3187585" cy="600165"/>
          </a:xfrm>
          <a:prstGeom prst="roundRect">
            <a:avLst>
              <a:gd name="adj" fmla="val 21435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สี่เหลี่ยมผืนผ้า: มุมมน 24">
            <a:extLst>
              <a:ext uri="{FF2B5EF4-FFF2-40B4-BE49-F238E27FC236}">
                <a16:creationId xmlns:a16="http://schemas.microsoft.com/office/drawing/2014/main" id="{CA21BEDC-C5F2-A5EB-F4FB-D14157FD744A}"/>
              </a:ext>
            </a:extLst>
          </p:cNvPr>
          <p:cNvSpPr/>
          <p:nvPr/>
        </p:nvSpPr>
        <p:spPr>
          <a:xfrm>
            <a:off x="355775" y="2920030"/>
            <a:ext cx="3187585" cy="625869"/>
          </a:xfrm>
          <a:prstGeom prst="roundRect">
            <a:avLst>
              <a:gd name="adj" fmla="val 2375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4" name="สี่เหลี่ยมผืนผ้า: มุมมน 23">
            <a:extLst>
              <a:ext uri="{FF2B5EF4-FFF2-40B4-BE49-F238E27FC236}">
                <a16:creationId xmlns:a16="http://schemas.microsoft.com/office/drawing/2014/main" id="{CBA83693-2BF9-2E2D-C78E-592D024C6072}"/>
              </a:ext>
            </a:extLst>
          </p:cNvPr>
          <p:cNvSpPr/>
          <p:nvPr/>
        </p:nvSpPr>
        <p:spPr>
          <a:xfrm>
            <a:off x="2616525" y="1249811"/>
            <a:ext cx="2231520" cy="512647"/>
          </a:xfrm>
          <a:prstGeom prst="roundRect">
            <a:avLst>
              <a:gd name="adj" fmla="val 26688"/>
            </a:avLst>
          </a:prstGeom>
          <a:solidFill>
            <a:schemeClr val="accent4">
              <a:lumMod val="40000"/>
              <a:lumOff val="60000"/>
              <a:alpha val="5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3" name="สี่เหลี่ยมผืนผ้า: มุมมน 22">
            <a:extLst>
              <a:ext uri="{FF2B5EF4-FFF2-40B4-BE49-F238E27FC236}">
                <a16:creationId xmlns:a16="http://schemas.microsoft.com/office/drawing/2014/main" id="{20BA83A5-B78C-1FAF-176E-5DD8B85B223D}"/>
              </a:ext>
            </a:extLst>
          </p:cNvPr>
          <p:cNvSpPr/>
          <p:nvPr/>
        </p:nvSpPr>
        <p:spPr>
          <a:xfrm>
            <a:off x="5382587" y="232115"/>
            <a:ext cx="2389813" cy="853857"/>
          </a:xfrm>
          <a:prstGeom prst="roundRect">
            <a:avLst>
              <a:gd name="adj" fmla="val 16667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สี่เหลี่ยมผืนผ้า: มุมมน 21">
            <a:extLst>
              <a:ext uri="{FF2B5EF4-FFF2-40B4-BE49-F238E27FC236}">
                <a16:creationId xmlns:a16="http://schemas.microsoft.com/office/drawing/2014/main" id="{93EAD0C0-98CD-0202-785A-47F5D03B9362}"/>
              </a:ext>
            </a:extLst>
          </p:cNvPr>
          <p:cNvSpPr/>
          <p:nvPr/>
        </p:nvSpPr>
        <p:spPr>
          <a:xfrm>
            <a:off x="2797559" y="244971"/>
            <a:ext cx="2229470" cy="846758"/>
          </a:xfrm>
          <a:prstGeom prst="roundRect">
            <a:avLst>
              <a:gd name="adj" fmla="val 23023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CA9204C5-A18E-D1BC-428E-75CA3657E9C9}"/>
              </a:ext>
            </a:extLst>
          </p:cNvPr>
          <p:cNvSpPr txBox="1"/>
          <p:nvPr/>
        </p:nvSpPr>
        <p:spPr>
          <a:xfrm>
            <a:off x="8399210" y="29690"/>
            <a:ext cx="34860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Workflow </a:t>
            </a:r>
            <a:br>
              <a:rPr lang="th-TH" sz="2000" b="1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000" b="1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วิธี </a:t>
            </a:r>
            <a:r>
              <a:rPr lang="en-US" sz="2000" b="1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e-bidding</a:t>
            </a:r>
            <a:endParaRPr lang="th-TH" sz="2000" b="1" dirty="0">
              <a:solidFill>
                <a:srgbClr val="00206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67EA528A-3697-8E26-C477-B866DE9229C8}"/>
              </a:ext>
            </a:extLst>
          </p:cNvPr>
          <p:cNvSpPr txBox="1"/>
          <p:nvPr/>
        </p:nvSpPr>
        <p:spPr>
          <a:xfrm>
            <a:off x="49473" y="274322"/>
            <a:ext cx="255073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1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จนท.พัสดุ /ผู้ได้รับมอบหมาย</a:t>
            </a:r>
            <a:br>
              <a:rPr lang="th-TH" sz="11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1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จัดทำแผนการจัดซื้อจัดจ้าง </a:t>
            </a:r>
          </a:p>
          <a:p>
            <a:pPr algn="ctr"/>
            <a:r>
              <a:rPr lang="th-TH" sz="11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(พรบ. มาตรา 11 </a:t>
            </a:r>
          </a:p>
          <a:p>
            <a:pPr algn="ctr"/>
            <a:r>
              <a:rPr lang="th-TH" sz="11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และระเบียบฯ ข้อ 11)</a:t>
            </a: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C4321AED-073E-DBA3-F3DD-393D9DE5BB94}"/>
              </a:ext>
            </a:extLst>
          </p:cNvPr>
          <p:cNvSpPr txBox="1"/>
          <p:nvPr/>
        </p:nvSpPr>
        <p:spPr>
          <a:xfrm>
            <a:off x="2801195" y="388971"/>
            <a:ext cx="223151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1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แต่งตั้ง</a:t>
            </a:r>
            <a:r>
              <a:rPr lang="th-TH" sz="1100" dirty="0" err="1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คก</a:t>
            </a:r>
            <a:r>
              <a:rPr lang="th-TH" sz="11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ก./จนท./ผู้ที่ได้รับมอบหมายจัดทำร่างขอบเขตงานและราคากลาง </a:t>
            </a:r>
            <a:r>
              <a:rPr lang="th-TH" sz="11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(ระเบียบฯ ข้อ 21)</a:t>
            </a: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EC9C838B-64E9-B443-410B-B8C89ECD62EB}"/>
              </a:ext>
            </a:extLst>
          </p:cNvPr>
          <p:cNvSpPr txBox="1"/>
          <p:nvPr/>
        </p:nvSpPr>
        <p:spPr>
          <a:xfrm>
            <a:off x="5444660" y="362323"/>
            <a:ext cx="2288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จนท.พัสดุจัดทำเอกสารซื้อหรือจ้างด้วยวิธี </a:t>
            </a:r>
            <a:r>
              <a:rPr lang="en-US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e-bidding</a:t>
            </a:r>
            <a:endParaRPr lang="th-TH" sz="1200" dirty="0">
              <a:solidFill>
                <a:srgbClr val="0070C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 algn="ctr"/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(ระเบียบฯ ข้อ 43)</a:t>
            </a: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018AA804-373B-B62F-EDBA-F7F3E7024271}"/>
              </a:ext>
            </a:extLst>
          </p:cNvPr>
          <p:cNvSpPr txBox="1"/>
          <p:nvPr/>
        </p:nvSpPr>
        <p:spPr>
          <a:xfrm>
            <a:off x="2496740" y="1296266"/>
            <a:ext cx="25050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หัวหน้าหน่วยงานของรัฐให้ความเห็นชอบรายงานขอซื้อขอจ้าง</a:t>
            </a:r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99723870-CB1B-E760-BC67-E9CDD816CF36}"/>
              </a:ext>
            </a:extLst>
          </p:cNvPr>
          <p:cNvSpPr txBox="1"/>
          <p:nvPr/>
        </p:nvSpPr>
        <p:spPr>
          <a:xfrm>
            <a:off x="2473180" y="2056993"/>
            <a:ext cx="25050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หน.เจ้าหน้าที่</a:t>
            </a:r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นำร่างประกาศ/ร่างเอกสารเผยแพร่ลงเว็บไซต์เพื่อรับฟังความคิดเห็น</a:t>
            </a: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B1D63D76-4AF7-CA4F-6E13-CE529B66ACF3}"/>
              </a:ext>
            </a:extLst>
          </p:cNvPr>
          <p:cNvSpPr txBox="1"/>
          <p:nvPr/>
        </p:nvSpPr>
        <p:spPr>
          <a:xfrm>
            <a:off x="380831" y="3017386"/>
            <a:ext cx="3187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กรณี ไม่นำร่างประกาศ/เอกสารประกวดราคารับฟังความคิดเห็น (ข้อ 45)</a:t>
            </a:r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62903DA1-E25E-DA41-C3E3-392A3B50E131}"/>
              </a:ext>
            </a:extLst>
          </p:cNvPr>
          <p:cNvSpPr txBox="1"/>
          <p:nvPr/>
        </p:nvSpPr>
        <p:spPr>
          <a:xfrm>
            <a:off x="372782" y="3815561"/>
            <a:ext cx="30683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เสนอหัวหน้าหน่วยงานของรัฐเห็นชอบ</a:t>
            </a:r>
            <a:b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นำประกาศเผยแพร่</a:t>
            </a:r>
          </a:p>
        </p:txBody>
      </p:sp>
      <p:sp>
        <p:nvSpPr>
          <p:cNvPr id="16" name="กล่องข้อความ 15">
            <a:extLst>
              <a:ext uri="{FF2B5EF4-FFF2-40B4-BE49-F238E27FC236}">
                <a16:creationId xmlns:a16="http://schemas.microsoft.com/office/drawing/2014/main" id="{BB9A0317-3B26-7249-9B4B-867DBC939A8F}"/>
              </a:ext>
            </a:extLst>
          </p:cNvPr>
          <p:cNvSpPr txBox="1"/>
          <p:nvPr/>
        </p:nvSpPr>
        <p:spPr>
          <a:xfrm>
            <a:off x="3953340" y="6172296"/>
            <a:ext cx="32672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คณะกรรมการพิจารณาผลฯ </a:t>
            </a:r>
            <a:b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ดำเนินการพิจารณาผล </a:t>
            </a:r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(ข้อ 55 -58)</a:t>
            </a: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817D5BEA-A710-F9B3-9686-386BC979FD53}"/>
              </a:ext>
            </a:extLst>
          </p:cNvPr>
          <p:cNvSpPr txBox="1"/>
          <p:nvPr/>
        </p:nvSpPr>
        <p:spPr>
          <a:xfrm>
            <a:off x="7858986" y="6066772"/>
            <a:ext cx="3153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คณะกรรมการฯจัดทำรายงานผลการพิจารณาพร้อมความเห็นเสนอต่อหน.หน่วยงานของรัฐ </a:t>
            </a:r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(ข้อ 55 (4))</a:t>
            </a: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F502F368-93DE-D5A5-2501-F0A4BBDF35D6}"/>
              </a:ext>
            </a:extLst>
          </p:cNvPr>
          <p:cNvSpPr txBox="1"/>
          <p:nvPr/>
        </p:nvSpPr>
        <p:spPr>
          <a:xfrm>
            <a:off x="4105784" y="3002880"/>
            <a:ext cx="29658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กรณี นำร่างประกาศ/เอกสารประกวดราคา</a:t>
            </a:r>
            <a:r>
              <a:rPr lang="th-TH" sz="12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รับฟังความคิดเห็น </a:t>
            </a:r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(ข้อ 45 + ข้อ 46)</a:t>
            </a:r>
          </a:p>
        </p:txBody>
      </p:sp>
      <p:sp>
        <p:nvSpPr>
          <p:cNvPr id="34" name="ลูกศร: ขวา 33">
            <a:extLst>
              <a:ext uri="{FF2B5EF4-FFF2-40B4-BE49-F238E27FC236}">
                <a16:creationId xmlns:a16="http://schemas.microsoft.com/office/drawing/2014/main" id="{17D0C6AA-680B-16E2-EA8E-34CEC62BAFD1}"/>
              </a:ext>
            </a:extLst>
          </p:cNvPr>
          <p:cNvSpPr/>
          <p:nvPr/>
        </p:nvSpPr>
        <p:spPr>
          <a:xfrm>
            <a:off x="2496740" y="522668"/>
            <a:ext cx="300820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6" name="ลูกศร: ขวา 35">
            <a:extLst>
              <a:ext uri="{FF2B5EF4-FFF2-40B4-BE49-F238E27FC236}">
                <a16:creationId xmlns:a16="http://schemas.microsoft.com/office/drawing/2014/main" id="{A260E2FD-586F-BF42-C624-46172A88F15D}"/>
              </a:ext>
            </a:extLst>
          </p:cNvPr>
          <p:cNvSpPr/>
          <p:nvPr/>
        </p:nvSpPr>
        <p:spPr>
          <a:xfrm rot="5400000">
            <a:off x="3630141" y="1694241"/>
            <a:ext cx="178134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8" name="ลูกศร: ขวา 37">
            <a:extLst>
              <a:ext uri="{FF2B5EF4-FFF2-40B4-BE49-F238E27FC236}">
                <a16:creationId xmlns:a16="http://schemas.microsoft.com/office/drawing/2014/main" id="{E804C473-BE6E-4577-3B69-6215BEA04EA6}"/>
              </a:ext>
            </a:extLst>
          </p:cNvPr>
          <p:cNvSpPr/>
          <p:nvPr/>
        </p:nvSpPr>
        <p:spPr>
          <a:xfrm>
            <a:off x="5096568" y="528394"/>
            <a:ext cx="269615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3" name="ลูกศร: ขวา 42">
            <a:extLst>
              <a:ext uri="{FF2B5EF4-FFF2-40B4-BE49-F238E27FC236}">
                <a16:creationId xmlns:a16="http://schemas.microsoft.com/office/drawing/2014/main" id="{2EE06108-D05D-3CEA-B9D5-BD4B610C205B}"/>
              </a:ext>
            </a:extLst>
          </p:cNvPr>
          <p:cNvSpPr/>
          <p:nvPr/>
        </p:nvSpPr>
        <p:spPr>
          <a:xfrm rot="5400000">
            <a:off x="1721905" y="3452671"/>
            <a:ext cx="192181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" name="ลูกศร: ขวา 46">
            <a:extLst>
              <a:ext uri="{FF2B5EF4-FFF2-40B4-BE49-F238E27FC236}">
                <a16:creationId xmlns:a16="http://schemas.microsoft.com/office/drawing/2014/main" id="{878D4BE3-E24A-B65D-6B61-3B6B8EF7B4D3}"/>
              </a:ext>
            </a:extLst>
          </p:cNvPr>
          <p:cNvSpPr/>
          <p:nvPr/>
        </p:nvSpPr>
        <p:spPr>
          <a:xfrm>
            <a:off x="3630588" y="6225569"/>
            <a:ext cx="322752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7" name="คำบรรยายภาพ: สี่เหลี่ยมมุมมน 56">
            <a:extLst>
              <a:ext uri="{FF2B5EF4-FFF2-40B4-BE49-F238E27FC236}">
                <a16:creationId xmlns:a16="http://schemas.microsoft.com/office/drawing/2014/main" id="{AA061DF0-1954-D6ED-F4BE-3650D2817A99}"/>
              </a:ext>
            </a:extLst>
          </p:cNvPr>
          <p:cNvSpPr/>
          <p:nvPr/>
        </p:nvSpPr>
        <p:spPr>
          <a:xfrm>
            <a:off x="154574" y="1159225"/>
            <a:ext cx="2231520" cy="690333"/>
          </a:xfrm>
          <a:prstGeom prst="wedgeRoundRectCallout">
            <a:avLst>
              <a:gd name="adj1" fmla="val 82637"/>
              <a:gd name="adj2" fmla="val -79016"/>
              <a:gd name="adj3" fmla="val 16667"/>
            </a:avLst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6" name="กล่องข้อความ 55">
            <a:extLst>
              <a:ext uri="{FF2B5EF4-FFF2-40B4-BE49-F238E27FC236}">
                <a16:creationId xmlns:a16="http://schemas.microsoft.com/office/drawing/2014/main" id="{EE7357F5-C49F-4D73-60F0-6B7FBCE4D22B}"/>
              </a:ext>
            </a:extLst>
          </p:cNvPr>
          <p:cNvSpPr txBox="1"/>
          <p:nvPr/>
        </p:nvSpPr>
        <p:spPr>
          <a:xfrm>
            <a:off x="202631" y="1283315"/>
            <a:ext cx="2192363" cy="4875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h-TH" sz="1200" b="1" dirty="0"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ตาม ว 78 </a:t>
            </a:r>
            <a:r>
              <a:rPr lang="en-US" sz="1200" b="1" dirty="0"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, </a:t>
            </a:r>
            <a:r>
              <a:rPr lang="th-TH" sz="1200" b="1" dirty="0"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ว 124 และว 159) </a:t>
            </a:r>
            <a:r>
              <a:rPr lang="th-TH" sz="1200" dirty="0"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และกำหนดราคากลาง </a:t>
            </a:r>
            <a:r>
              <a:rPr lang="th-TH" sz="1200" b="1" dirty="0">
                <a:effectLst/>
                <a:latin typeface="Prompt" panose="00000500000000000000" pitchFamily="2" charset="-34"/>
                <a:ea typeface="Times New Roman" panose="02020603050405020304" pitchFamily="18" charset="0"/>
                <a:cs typeface="Prompt" panose="00000500000000000000" pitchFamily="2" charset="-34"/>
              </a:rPr>
              <a:t>(ว 206)</a:t>
            </a:r>
            <a:endParaRPr lang="th-TH" sz="12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66" name="สี่เหลี่ยมผืนผ้า: มุมมน 65">
            <a:extLst>
              <a:ext uri="{FF2B5EF4-FFF2-40B4-BE49-F238E27FC236}">
                <a16:creationId xmlns:a16="http://schemas.microsoft.com/office/drawing/2014/main" id="{CFF31CF7-53B6-0A33-C7B8-A70EDFEEE9BE}"/>
              </a:ext>
            </a:extLst>
          </p:cNvPr>
          <p:cNvSpPr/>
          <p:nvPr/>
        </p:nvSpPr>
        <p:spPr>
          <a:xfrm>
            <a:off x="7860733" y="1572430"/>
            <a:ext cx="3079437" cy="783571"/>
          </a:xfrm>
          <a:prstGeom prst="roundRect">
            <a:avLst>
              <a:gd name="adj" fmla="val 2020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7" name="สี่เหลี่ยมผืนผ้า: มุมมน 66">
            <a:extLst>
              <a:ext uri="{FF2B5EF4-FFF2-40B4-BE49-F238E27FC236}">
                <a16:creationId xmlns:a16="http://schemas.microsoft.com/office/drawing/2014/main" id="{C8456EBF-11FD-A3BF-E01F-C6BF83BE5869}"/>
              </a:ext>
            </a:extLst>
          </p:cNvPr>
          <p:cNvSpPr/>
          <p:nvPr/>
        </p:nvSpPr>
        <p:spPr>
          <a:xfrm>
            <a:off x="7945737" y="809871"/>
            <a:ext cx="2867757" cy="513055"/>
          </a:xfrm>
          <a:prstGeom prst="roundRect">
            <a:avLst>
              <a:gd name="adj" fmla="val 50000"/>
            </a:avLst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8" name="กล่องข้อความ 67">
            <a:extLst>
              <a:ext uri="{FF2B5EF4-FFF2-40B4-BE49-F238E27FC236}">
                <a16:creationId xmlns:a16="http://schemas.microsoft.com/office/drawing/2014/main" id="{B711D8AD-92BD-FE35-B9B0-C74DC03E6F20}"/>
              </a:ext>
            </a:extLst>
          </p:cNvPr>
          <p:cNvSpPr txBox="1"/>
          <p:nvPr/>
        </p:nvSpPr>
        <p:spPr>
          <a:xfrm>
            <a:off x="7945737" y="1638237"/>
            <a:ext cx="28677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บริหารสัญญาหรือข้อตกลง</a:t>
            </a:r>
            <a:b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หน้าที่ คณะกรรมการตรวจรับพัสดุ</a:t>
            </a:r>
            <a:b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(ตามพรบ. มาตรา 100)</a:t>
            </a:r>
          </a:p>
        </p:txBody>
      </p:sp>
      <p:sp>
        <p:nvSpPr>
          <p:cNvPr id="69" name="กล่องข้อความ 68">
            <a:extLst>
              <a:ext uri="{FF2B5EF4-FFF2-40B4-BE49-F238E27FC236}">
                <a16:creationId xmlns:a16="http://schemas.microsoft.com/office/drawing/2014/main" id="{0931CC4F-6F47-3730-20AA-9ABBC7178AD7}"/>
              </a:ext>
            </a:extLst>
          </p:cNvPr>
          <p:cNvSpPr txBox="1"/>
          <p:nvPr/>
        </p:nvSpPr>
        <p:spPr>
          <a:xfrm>
            <a:off x="7965317" y="919807"/>
            <a:ext cx="28677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>
                <a:solidFill>
                  <a:sysClr val="windowText" lastClr="0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ตรวจรับและเบิกจ่าย</a:t>
            </a:r>
          </a:p>
        </p:txBody>
      </p:sp>
      <p:sp>
        <p:nvSpPr>
          <p:cNvPr id="71" name="ลูกศร: ขวา 70">
            <a:extLst>
              <a:ext uri="{FF2B5EF4-FFF2-40B4-BE49-F238E27FC236}">
                <a16:creationId xmlns:a16="http://schemas.microsoft.com/office/drawing/2014/main" id="{586EAE9B-6EDE-6E6A-D777-2A6A7E379D2B}"/>
              </a:ext>
            </a:extLst>
          </p:cNvPr>
          <p:cNvSpPr/>
          <p:nvPr/>
        </p:nvSpPr>
        <p:spPr>
          <a:xfrm rot="16200000">
            <a:off x="9300619" y="1268677"/>
            <a:ext cx="231063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8" name="กล่องข้อความ 77">
            <a:extLst>
              <a:ext uri="{FF2B5EF4-FFF2-40B4-BE49-F238E27FC236}">
                <a16:creationId xmlns:a16="http://schemas.microsoft.com/office/drawing/2014/main" id="{38E83EAB-97EF-3732-C157-5C6241B39259}"/>
              </a:ext>
            </a:extLst>
          </p:cNvPr>
          <p:cNvSpPr txBox="1"/>
          <p:nvPr/>
        </p:nvSpPr>
        <p:spPr>
          <a:xfrm>
            <a:off x="3084513" y="2611748"/>
            <a:ext cx="258579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(ระเบียบฯ ข้อ 45) </a:t>
            </a:r>
            <a:endParaRPr lang="th-TH" sz="1200" dirty="0"/>
          </a:p>
        </p:txBody>
      </p:sp>
      <p:sp>
        <p:nvSpPr>
          <p:cNvPr id="7" name="สี่เหลี่ยมผืนผ้า: มุมมน 6">
            <a:extLst>
              <a:ext uri="{FF2B5EF4-FFF2-40B4-BE49-F238E27FC236}">
                <a16:creationId xmlns:a16="http://schemas.microsoft.com/office/drawing/2014/main" id="{6446A52A-DB13-F958-1B6A-D138F910227A}"/>
              </a:ext>
            </a:extLst>
          </p:cNvPr>
          <p:cNvSpPr/>
          <p:nvPr/>
        </p:nvSpPr>
        <p:spPr>
          <a:xfrm>
            <a:off x="5382587" y="1283315"/>
            <a:ext cx="2389813" cy="936812"/>
          </a:xfrm>
          <a:prstGeom prst="roundRect">
            <a:avLst>
              <a:gd name="adj" fmla="val 20243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C6EAE829-0748-0480-89B8-F78328F376E5}"/>
              </a:ext>
            </a:extLst>
          </p:cNvPr>
          <p:cNvSpPr txBox="1"/>
          <p:nvPr/>
        </p:nvSpPr>
        <p:spPr>
          <a:xfrm>
            <a:off x="5464510" y="1341630"/>
            <a:ext cx="22880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จนท.พัสดุจัดทำรายงานขอซื้อหรือจ้างเสนอหน.หน่วยงานของรัฐ พร้อมร่างประกาศ/ร่างเอกสาร</a:t>
            </a:r>
          </a:p>
          <a:p>
            <a:pPr algn="ctr"/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(ระเบียบฯ ข้อ 22, ว 125)</a:t>
            </a:r>
          </a:p>
        </p:txBody>
      </p:sp>
      <p:sp>
        <p:nvSpPr>
          <p:cNvPr id="13" name="ลูกศร: ขวา 12">
            <a:extLst>
              <a:ext uri="{FF2B5EF4-FFF2-40B4-BE49-F238E27FC236}">
                <a16:creationId xmlns:a16="http://schemas.microsoft.com/office/drawing/2014/main" id="{664F5642-4526-572A-684E-2D2BEFCA7FBA}"/>
              </a:ext>
            </a:extLst>
          </p:cNvPr>
          <p:cNvSpPr/>
          <p:nvPr/>
        </p:nvSpPr>
        <p:spPr>
          <a:xfrm rot="5400000">
            <a:off x="6566667" y="996499"/>
            <a:ext cx="194990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2" name="ลูกศร: ขวา 31">
            <a:extLst>
              <a:ext uri="{FF2B5EF4-FFF2-40B4-BE49-F238E27FC236}">
                <a16:creationId xmlns:a16="http://schemas.microsoft.com/office/drawing/2014/main" id="{C7B34A25-6C36-D53C-F008-DFC5572E1CC7}"/>
              </a:ext>
            </a:extLst>
          </p:cNvPr>
          <p:cNvSpPr/>
          <p:nvPr/>
        </p:nvSpPr>
        <p:spPr>
          <a:xfrm rot="10800000">
            <a:off x="4965313" y="1390345"/>
            <a:ext cx="322752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9" name="ลูกศร: โค้งขึ้น 38">
            <a:extLst>
              <a:ext uri="{FF2B5EF4-FFF2-40B4-BE49-F238E27FC236}">
                <a16:creationId xmlns:a16="http://schemas.microsoft.com/office/drawing/2014/main" id="{A08C9BE1-7F8F-8F94-1DDF-AAD4E6B67D1C}"/>
              </a:ext>
            </a:extLst>
          </p:cNvPr>
          <p:cNvSpPr/>
          <p:nvPr/>
        </p:nvSpPr>
        <p:spPr>
          <a:xfrm rot="10800000">
            <a:off x="1660124" y="2362193"/>
            <a:ext cx="745522" cy="545687"/>
          </a:xfrm>
          <a:prstGeom prst="bentUpArrow">
            <a:avLst>
              <a:gd name="adj1" fmla="val 29881"/>
              <a:gd name="adj2" fmla="val 30694"/>
              <a:gd name="adj3" fmla="val 31167"/>
            </a:avLst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0" name="ลูกศร: โค้งขึ้น 39">
            <a:extLst>
              <a:ext uri="{FF2B5EF4-FFF2-40B4-BE49-F238E27FC236}">
                <a16:creationId xmlns:a16="http://schemas.microsoft.com/office/drawing/2014/main" id="{EDE573DA-E2D6-FF3B-0675-92767318BA95}"/>
              </a:ext>
            </a:extLst>
          </p:cNvPr>
          <p:cNvSpPr/>
          <p:nvPr/>
        </p:nvSpPr>
        <p:spPr>
          <a:xfrm rot="10800000" flipH="1">
            <a:off x="5098945" y="2364781"/>
            <a:ext cx="740495" cy="545687"/>
          </a:xfrm>
          <a:prstGeom prst="bentUpArrow">
            <a:avLst>
              <a:gd name="adj1" fmla="val 29881"/>
              <a:gd name="adj2" fmla="val 30694"/>
              <a:gd name="adj3" fmla="val 31167"/>
            </a:avLst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9" name="คำบรรยายภาพ: สี่เหลี่ยมมุมมน 48">
            <a:extLst>
              <a:ext uri="{FF2B5EF4-FFF2-40B4-BE49-F238E27FC236}">
                <a16:creationId xmlns:a16="http://schemas.microsoft.com/office/drawing/2014/main" id="{C3887FFC-0431-8FD4-8F00-AAD6B8FB1710}"/>
              </a:ext>
            </a:extLst>
          </p:cNvPr>
          <p:cNvSpPr/>
          <p:nvPr/>
        </p:nvSpPr>
        <p:spPr>
          <a:xfrm>
            <a:off x="234175" y="1926006"/>
            <a:ext cx="1439893" cy="803602"/>
          </a:xfrm>
          <a:prstGeom prst="wedgeRoundRectCallout">
            <a:avLst>
              <a:gd name="adj1" fmla="val 107916"/>
              <a:gd name="adj2" fmla="val -23718"/>
              <a:gd name="adj3" fmla="val 16667"/>
            </a:avLst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0" name="กล่องข้อความ 49">
            <a:extLst>
              <a:ext uri="{FF2B5EF4-FFF2-40B4-BE49-F238E27FC236}">
                <a16:creationId xmlns:a16="http://schemas.microsoft.com/office/drawing/2014/main" id="{FD6393F3-4765-16D9-8136-A0CFC3058868}"/>
              </a:ext>
            </a:extLst>
          </p:cNvPr>
          <p:cNvSpPr txBox="1"/>
          <p:nvPr/>
        </p:nvSpPr>
        <p:spPr>
          <a:xfrm>
            <a:off x="227102" y="2087391"/>
            <a:ext cx="1434417" cy="6851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h-TH" sz="1200" b="1" dirty="0">
                <a:latin typeface="Prompt" panose="00000500000000000000" pitchFamily="2" charset="-34"/>
                <a:cs typeface="Prompt" panose="00000500000000000000" pitchFamily="2" charset="-34"/>
              </a:rPr>
              <a:t>วงเงินไม่เกิน 5 ล้าน อยู่ในดุลยพินิจ</a:t>
            </a:r>
          </a:p>
        </p:txBody>
      </p:sp>
      <p:sp>
        <p:nvSpPr>
          <p:cNvPr id="51" name="สี่เหลี่ยมผืนผ้า: มุมมน 50">
            <a:extLst>
              <a:ext uri="{FF2B5EF4-FFF2-40B4-BE49-F238E27FC236}">
                <a16:creationId xmlns:a16="http://schemas.microsoft.com/office/drawing/2014/main" id="{EA7EC8F0-8901-3B50-572F-28BA25DA202E}"/>
              </a:ext>
            </a:extLst>
          </p:cNvPr>
          <p:cNvSpPr/>
          <p:nvPr/>
        </p:nvSpPr>
        <p:spPr>
          <a:xfrm>
            <a:off x="357387" y="4531637"/>
            <a:ext cx="3187585" cy="600165"/>
          </a:xfrm>
          <a:prstGeom prst="roundRect">
            <a:avLst>
              <a:gd name="adj" fmla="val 2453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3" name="กล่องข้อความ 52">
            <a:extLst>
              <a:ext uri="{FF2B5EF4-FFF2-40B4-BE49-F238E27FC236}">
                <a16:creationId xmlns:a16="http://schemas.microsoft.com/office/drawing/2014/main" id="{24266831-17A2-5FC7-C103-88FE9C4E1B37}"/>
              </a:ext>
            </a:extLst>
          </p:cNvPr>
          <p:cNvSpPr txBox="1"/>
          <p:nvPr/>
        </p:nvSpPr>
        <p:spPr>
          <a:xfrm>
            <a:off x="407684" y="4627550"/>
            <a:ext cx="31607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ระยะเวลาเผยแพร่เอกสาร และจัดเตรียมเอกสารเพื่อยื่นข้อเสนอผ่านระบบ </a:t>
            </a:r>
            <a:r>
              <a:rPr lang="en-US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e-GP</a:t>
            </a:r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(ข้อ 51)</a:t>
            </a:r>
          </a:p>
        </p:txBody>
      </p:sp>
      <p:sp>
        <p:nvSpPr>
          <p:cNvPr id="55" name="สี่เหลี่ยมผืนผ้า: มุมมน 54">
            <a:extLst>
              <a:ext uri="{FF2B5EF4-FFF2-40B4-BE49-F238E27FC236}">
                <a16:creationId xmlns:a16="http://schemas.microsoft.com/office/drawing/2014/main" id="{BF3BACBF-EEF2-09F9-9088-51C8122153FE}"/>
              </a:ext>
            </a:extLst>
          </p:cNvPr>
          <p:cNvSpPr/>
          <p:nvPr/>
        </p:nvSpPr>
        <p:spPr>
          <a:xfrm>
            <a:off x="202631" y="5304728"/>
            <a:ext cx="3501275" cy="600165"/>
          </a:xfrm>
          <a:prstGeom prst="roundRect">
            <a:avLst>
              <a:gd name="adj" fmla="val 17143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8" name="สี่เหลี่ยมผืนผ้า: มุมมน 57">
            <a:extLst>
              <a:ext uri="{FF2B5EF4-FFF2-40B4-BE49-F238E27FC236}">
                <a16:creationId xmlns:a16="http://schemas.microsoft.com/office/drawing/2014/main" id="{DB4036FA-98DC-1853-C886-D1BBC41ABEB3}"/>
              </a:ext>
            </a:extLst>
          </p:cNvPr>
          <p:cNvSpPr/>
          <p:nvPr/>
        </p:nvSpPr>
        <p:spPr>
          <a:xfrm>
            <a:off x="355775" y="6091746"/>
            <a:ext cx="3187585" cy="600165"/>
          </a:xfrm>
          <a:prstGeom prst="roundRect">
            <a:avLst>
              <a:gd name="adj" fmla="val 24539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9" name="กล่องข้อความ 58">
            <a:extLst>
              <a:ext uri="{FF2B5EF4-FFF2-40B4-BE49-F238E27FC236}">
                <a16:creationId xmlns:a16="http://schemas.microsoft.com/office/drawing/2014/main" id="{020881B4-66C5-F8A3-5FEE-FB03E20CC958}"/>
              </a:ext>
            </a:extLst>
          </p:cNvPr>
          <p:cNvSpPr txBox="1"/>
          <p:nvPr/>
        </p:nvSpPr>
        <p:spPr>
          <a:xfrm>
            <a:off x="217933" y="5379853"/>
            <a:ext cx="35012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1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กำหนดวัน เวลา ชี้แจงรายละเอียดเพิ่มเติม (ถ้ามี) </a:t>
            </a:r>
            <a:br>
              <a:rPr lang="th-TH" sz="11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1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ก่อนถึงวันเสนอราคา ไม่น้อยกว่า 3 วันทำการ </a:t>
            </a:r>
            <a:r>
              <a:rPr lang="th-TH" sz="11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(ข้อ 52)</a:t>
            </a:r>
          </a:p>
        </p:txBody>
      </p:sp>
      <p:sp>
        <p:nvSpPr>
          <p:cNvPr id="60" name="กล่องข้อความ 59">
            <a:extLst>
              <a:ext uri="{FF2B5EF4-FFF2-40B4-BE49-F238E27FC236}">
                <a16:creationId xmlns:a16="http://schemas.microsoft.com/office/drawing/2014/main" id="{8CEF27CD-F27E-BE83-CD76-0600B29586AB}"/>
              </a:ext>
            </a:extLst>
          </p:cNvPr>
          <p:cNvSpPr txBox="1"/>
          <p:nvPr/>
        </p:nvSpPr>
        <p:spPr>
          <a:xfrm>
            <a:off x="398462" y="6164220"/>
            <a:ext cx="30683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ผู้เสนอราคา</a:t>
            </a:r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เข้าเสนอราคาป่านระบบ </a:t>
            </a:r>
            <a:r>
              <a:rPr lang="en-US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e-GP</a:t>
            </a:r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b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โดยเสนอราคา</a:t>
            </a:r>
            <a:r>
              <a:rPr lang="th-TH" sz="12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ได้เพียงครั้งเดียว </a:t>
            </a:r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(ข้อ 54)</a:t>
            </a:r>
          </a:p>
        </p:txBody>
      </p:sp>
      <p:sp>
        <p:nvSpPr>
          <p:cNvPr id="62" name="สี่เหลี่ยมผืนผ้า: มุมมน 61">
            <a:extLst>
              <a:ext uri="{FF2B5EF4-FFF2-40B4-BE49-F238E27FC236}">
                <a16:creationId xmlns:a16="http://schemas.microsoft.com/office/drawing/2014/main" id="{B12CD343-F598-53BD-36C2-E43BB85A279E}"/>
              </a:ext>
            </a:extLst>
          </p:cNvPr>
          <p:cNvSpPr/>
          <p:nvPr/>
        </p:nvSpPr>
        <p:spPr>
          <a:xfrm>
            <a:off x="7848540" y="2592788"/>
            <a:ext cx="3079437" cy="726760"/>
          </a:xfrm>
          <a:prstGeom prst="roundRect">
            <a:avLst>
              <a:gd name="adj" fmla="val 16667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3" name="กล่องข้อความ 62">
            <a:extLst>
              <a:ext uri="{FF2B5EF4-FFF2-40B4-BE49-F238E27FC236}">
                <a16:creationId xmlns:a16="http://schemas.microsoft.com/office/drawing/2014/main" id="{7F62F34D-BBB3-F5D8-BEC4-178E4307958A}"/>
              </a:ext>
            </a:extLst>
          </p:cNvPr>
          <p:cNvSpPr txBox="1"/>
          <p:nvPr/>
        </p:nvSpPr>
        <p:spPr>
          <a:xfrm>
            <a:off x="7982271" y="2670751"/>
            <a:ext cx="286775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1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จัดทำสัญญา/ลงนามในสัญญาตามแบบที่คณะกรรมการนโยบายกำหนด หรือข้อตกลง </a:t>
            </a:r>
            <a:r>
              <a:rPr lang="th-TH" sz="11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(มาตรา 93 – 96 และระเบียบฯ ข้อ 161)</a:t>
            </a:r>
          </a:p>
        </p:txBody>
      </p:sp>
      <p:sp>
        <p:nvSpPr>
          <p:cNvPr id="64" name="สี่เหลี่ยมผืนผ้า: มุมมน 63">
            <a:extLst>
              <a:ext uri="{FF2B5EF4-FFF2-40B4-BE49-F238E27FC236}">
                <a16:creationId xmlns:a16="http://schemas.microsoft.com/office/drawing/2014/main" id="{AD8E0E2B-A338-0907-547A-9952C2C6FF2C}"/>
              </a:ext>
            </a:extLst>
          </p:cNvPr>
          <p:cNvSpPr/>
          <p:nvPr/>
        </p:nvSpPr>
        <p:spPr>
          <a:xfrm>
            <a:off x="7772400" y="5251335"/>
            <a:ext cx="3187585" cy="634497"/>
          </a:xfrm>
          <a:prstGeom prst="roundRect">
            <a:avLst>
              <a:gd name="adj" fmla="val 16667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2" name="กล่องข้อความ 71">
            <a:extLst>
              <a:ext uri="{FF2B5EF4-FFF2-40B4-BE49-F238E27FC236}">
                <a16:creationId xmlns:a16="http://schemas.microsoft.com/office/drawing/2014/main" id="{5EF38DF1-5161-6488-BB3C-03067146D165}"/>
              </a:ext>
            </a:extLst>
          </p:cNvPr>
          <p:cNvSpPr txBox="1"/>
          <p:nvPr/>
        </p:nvSpPr>
        <p:spPr>
          <a:xfrm>
            <a:off x="7806026" y="5350413"/>
            <a:ext cx="3153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หน.หน่วยงานของรัฐอนุมัติซื้อจ้าง </a:t>
            </a:r>
            <a:b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เห็นชอบผลการพิจารณา </a:t>
            </a:r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(ข้อ 59)</a:t>
            </a:r>
          </a:p>
        </p:txBody>
      </p:sp>
      <p:sp>
        <p:nvSpPr>
          <p:cNvPr id="73" name="สี่เหลี่ยมผืนผ้า: มุมมน 72">
            <a:extLst>
              <a:ext uri="{FF2B5EF4-FFF2-40B4-BE49-F238E27FC236}">
                <a16:creationId xmlns:a16="http://schemas.microsoft.com/office/drawing/2014/main" id="{B896403A-1A64-928B-FCDF-03447D222773}"/>
              </a:ext>
            </a:extLst>
          </p:cNvPr>
          <p:cNvSpPr/>
          <p:nvPr/>
        </p:nvSpPr>
        <p:spPr>
          <a:xfrm>
            <a:off x="7772400" y="4454718"/>
            <a:ext cx="3187585" cy="634497"/>
          </a:xfrm>
          <a:prstGeom prst="roundRect">
            <a:avLst>
              <a:gd name="adj" fmla="val 16667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4" name="กล่องข้อความ 73">
            <a:extLst>
              <a:ext uri="{FF2B5EF4-FFF2-40B4-BE49-F238E27FC236}">
                <a16:creationId xmlns:a16="http://schemas.microsoft.com/office/drawing/2014/main" id="{7711C979-5D23-CCF7-263F-ADEAB4E96EF9}"/>
              </a:ext>
            </a:extLst>
          </p:cNvPr>
          <p:cNvSpPr txBox="1"/>
          <p:nvPr/>
        </p:nvSpPr>
        <p:spPr>
          <a:xfrm>
            <a:off x="7806026" y="4553796"/>
            <a:ext cx="3153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ประกาศผลผู้ชนะการจัดซื้อจัดจ้าง</a:t>
            </a:r>
            <a:b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(ข้อ 59)</a:t>
            </a:r>
          </a:p>
        </p:txBody>
      </p:sp>
      <p:sp>
        <p:nvSpPr>
          <p:cNvPr id="83" name="สี่เหลี่ยมผืนผ้า: มุมมน 82">
            <a:extLst>
              <a:ext uri="{FF2B5EF4-FFF2-40B4-BE49-F238E27FC236}">
                <a16:creationId xmlns:a16="http://schemas.microsoft.com/office/drawing/2014/main" id="{1A32608C-3C94-2816-D941-8C56F0A33D92}"/>
              </a:ext>
            </a:extLst>
          </p:cNvPr>
          <p:cNvSpPr/>
          <p:nvPr/>
        </p:nvSpPr>
        <p:spPr>
          <a:xfrm>
            <a:off x="4054625" y="3775984"/>
            <a:ext cx="1527322" cy="346594"/>
          </a:xfrm>
          <a:prstGeom prst="roundRect">
            <a:avLst>
              <a:gd name="adj" fmla="val 29112"/>
            </a:avLst>
          </a:prstGeom>
          <a:solidFill>
            <a:schemeClr val="accent5">
              <a:lumMod val="20000"/>
              <a:lumOff val="80000"/>
              <a:alpha val="5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4" name="สี่เหลี่ยมผืนผ้า: มุมมน 83">
            <a:extLst>
              <a:ext uri="{FF2B5EF4-FFF2-40B4-BE49-F238E27FC236}">
                <a16:creationId xmlns:a16="http://schemas.microsoft.com/office/drawing/2014/main" id="{65642A60-6B4F-5D02-ACC3-8C8439F3456A}"/>
              </a:ext>
            </a:extLst>
          </p:cNvPr>
          <p:cNvSpPr/>
          <p:nvPr/>
        </p:nvSpPr>
        <p:spPr>
          <a:xfrm>
            <a:off x="5778299" y="3752393"/>
            <a:ext cx="1527322" cy="539662"/>
          </a:xfrm>
          <a:prstGeom prst="roundRect">
            <a:avLst>
              <a:gd name="adj" fmla="val 16667"/>
            </a:avLst>
          </a:prstGeom>
          <a:solidFill>
            <a:schemeClr val="accent2">
              <a:lumMod val="20000"/>
              <a:lumOff val="80000"/>
              <a:alpha val="5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8" name="สี่เหลี่ยมผืนผ้า: มุมมน 87">
            <a:extLst>
              <a:ext uri="{FF2B5EF4-FFF2-40B4-BE49-F238E27FC236}">
                <a16:creationId xmlns:a16="http://schemas.microsoft.com/office/drawing/2014/main" id="{AC149080-B9F3-55EC-9F0B-08E75C6DB6CF}"/>
              </a:ext>
            </a:extLst>
          </p:cNvPr>
          <p:cNvSpPr/>
          <p:nvPr/>
        </p:nvSpPr>
        <p:spPr>
          <a:xfrm>
            <a:off x="6562953" y="4582248"/>
            <a:ext cx="1102141" cy="498940"/>
          </a:xfrm>
          <a:prstGeom prst="roundRect">
            <a:avLst>
              <a:gd name="adj" fmla="val 20125"/>
            </a:avLst>
          </a:prstGeom>
          <a:solidFill>
            <a:schemeClr val="accent2">
              <a:lumMod val="20000"/>
              <a:lumOff val="80000"/>
              <a:alpha val="5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1" name="สี่เหลี่ยมผืนผ้า: มุมมน 90">
            <a:extLst>
              <a:ext uri="{FF2B5EF4-FFF2-40B4-BE49-F238E27FC236}">
                <a16:creationId xmlns:a16="http://schemas.microsoft.com/office/drawing/2014/main" id="{99C036D8-701A-9D86-5440-1B16B76E4F80}"/>
              </a:ext>
            </a:extLst>
          </p:cNvPr>
          <p:cNvSpPr/>
          <p:nvPr/>
        </p:nvSpPr>
        <p:spPr>
          <a:xfrm>
            <a:off x="5592944" y="4582249"/>
            <a:ext cx="896645" cy="498940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  <a:alpha val="5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2" name="กล่องข้อความ 91">
            <a:extLst>
              <a:ext uri="{FF2B5EF4-FFF2-40B4-BE49-F238E27FC236}">
                <a16:creationId xmlns:a16="http://schemas.microsoft.com/office/drawing/2014/main" id="{A0F00C4C-149B-AA60-C3D9-FDDB0B7F632F}"/>
              </a:ext>
            </a:extLst>
          </p:cNvPr>
          <p:cNvSpPr txBox="1"/>
          <p:nvPr/>
        </p:nvSpPr>
        <p:spPr>
          <a:xfrm>
            <a:off x="3818098" y="3849266"/>
            <a:ext cx="20200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ไม่มีผู้เสนอความเห็น</a:t>
            </a:r>
          </a:p>
        </p:txBody>
      </p:sp>
      <p:sp>
        <p:nvSpPr>
          <p:cNvPr id="93" name="กล่องข้อความ 92">
            <a:extLst>
              <a:ext uri="{FF2B5EF4-FFF2-40B4-BE49-F238E27FC236}">
                <a16:creationId xmlns:a16="http://schemas.microsoft.com/office/drawing/2014/main" id="{2B8725DF-59D1-C0E9-29C3-DC79364B72B4}"/>
              </a:ext>
            </a:extLst>
          </p:cNvPr>
          <p:cNvSpPr txBox="1"/>
          <p:nvPr/>
        </p:nvSpPr>
        <p:spPr>
          <a:xfrm>
            <a:off x="5567474" y="3898100"/>
            <a:ext cx="20200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มีผู้เสนอความเห็น</a:t>
            </a:r>
          </a:p>
        </p:txBody>
      </p:sp>
      <p:sp>
        <p:nvSpPr>
          <p:cNvPr id="96" name="กล่องข้อความ 95">
            <a:extLst>
              <a:ext uri="{FF2B5EF4-FFF2-40B4-BE49-F238E27FC236}">
                <a16:creationId xmlns:a16="http://schemas.microsoft.com/office/drawing/2014/main" id="{04D503BF-28B0-5946-34C3-35C097324E37}"/>
              </a:ext>
            </a:extLst>
          </p:cNvPr>
          <p:cNvSpPr txBox="1"/>
          <p:nvPr/>
        </p:nvSpPr>
        <p:spPr>
          <a:xfrm>
            <a:off x="5469192" y="4618558"/>
            <a:ext cx="1091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ไม่ปรับปรุง </a:t>
            </a:r>
            <a:b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(ข้อ 47 (2))</a:t>
            </a:r>
          </a:p>
        </p:txBody>
      </p:sp>
      <p:sp>
        <p:nvSpPr>
          <p:cNvPr id="97" name="กล่องข้อความ 96">
            <a:extLst>
              <a:ext uri="{FF2B5EF4-FFF2-40B4-BE49-F238E27FC236}">
                <a16:creationId xmlns:a16="http://schemas.microsoft.com/office/drawing/2014/main" id="{DF9C88C5-F561-E073-79F5-59DFF9FBDFAD}"/>
              </a:ext>
            </a:extLst>
          </p:cNvPr>
          <p:cNvSpPr txBox="1"/>
          <p:nvPr/>
        </p:nvSpPr>
        <p:spPr>
          <a:xfrm>
            <a:off x="6610607" y="4600886"/>
            <a:ext cx="922067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ปรับปรุง </a:t>
            </a:r>
            <a:br>
              <a:rPr lang="th-TH" sz="12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(ข้อ 47 (1))</a:t>
            </a:r>
          </a:p>
        </p:txBody>
      </p:sp>
      <p:sp>
        <p:nvSpPr>
          <p:cNvPr id="105" name="ลูกศร: ขวา 104">
            <a:extLst>
              <a:ext uri="{FF2B5EF4-FFF2-40B4-BE49-F238E27FC236}">
                <a16:creationId xmlns:a16="http://schemas.microsoft.com/office/drawing/2014/main" id="{B28D5EB6-5128-2040-2BF2-1EE608ADC97D}"/>
              </a:ext>
            </a:extLst>
          </p:cNvPr>
          <p:cNvSpPr/>
          <p:nvPr/>
        </p:nvSpPr>
        <p:spPr>
          <a:xfrm rot="10800000">
            <a:off x="3600826" y="3775984"/>
            <a:ext cx="418479" cy="302066"/>
          </a:xfrm>
          <a:prstGeom prst="rightArrow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6" name="ลูกศร: ขวา 105">
            <a:extLst>
              <a:ext uri="{FF2B5EF4-FFF2-40B4-BE49-F238E27FC236}">
                <a16:creationId xmlns:a16="http://schemas.microsoft.com/office/drawing/2014/main" id="{9B8C0B2D-2465-A6D2-01FF-38F6519DCE54}"/>
              </a:ext>
            </a:extLst>
          </p:cNvPr>
          <p:cNvSpPr/>
          <p:nvPr/>
        </p:nvSpPr>
        <p:spPr>
          <a:xfrm rot="5400000">
            <a:off x="4936623" y="3480734"/>
            <a:ext cx="192182" cy="378642"/>
          </a:xfrm>
          <a:prstGeom prst="rightArrow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7" name="ลูกศร: ขวา 106">
            <a:extLst>
              <a:ext uri="{FF2B5EF4-FFF2-40B4-BE49-F238E27FC236}">
                <a16:creationId xmlns:a16="http://schemas.microsoft.com/office/drawing/2014/main" id="{9EA364BD-90B0-BAD2-DB69-F5AA4F4E174E}"/>
              </a:ext>
            </a:extLst>
          </p:cNvPr>
          <p:cNvSpPr/>
          <p:nvPr/>
        </p:nvSpPr>
        <p:spPr>
          <a:xfrm rot="5400000">
            <a:off x="6427457" y="3464389"/>
            <a:ext cx="185997" cy="378642"/>
          </a:xfrm>
          <a:prstGeom prst="rightArrow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8" name="ลูกศร: ขวา 107">
            <a:extLst>
              <a:ext uri="{FF2B5EF4-FFF2-40B4-BE49-F238E27FC236}">
                <a16:creationId xmlns:a16="http://schemas.microsoft.com/office/drawing/2014/main" id="{CAFAA7A5-F5CC-D49D-E23C-A46B5E5B5BBB}"/>
              </a:ext>
            </a:extLst>
          </p:cNvPr>
          <p:cNvSpPr/>
          <p:nvPr/>
        </p:nvSpPr>
        <p:spPr>
          <a:xfrm rot="5400000">
            <a:off x="5967431" y="4243768"/>
            <a:ext cx="231063" cy="378642"/>
          </a:xfrm>
          <a:prstGeom prst="rightArrow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9" name="ลูกศร: ขวา 108">
            <a:extLst>
              <a:ext uri="{FF2B5EF4-FFF2-40B4-BE49-F238E27FC236}">
                <a16:creationId xmlns:a16="http://schemas.microsoft.com/office/drawing/2014/main" id="{56E553B5-1C0C-1EAF-3293-DBA2EA1284F0}"/>
              </a:ext>
            </a:extLst>
          </p:cNvPr>
          <p:cNvSpPr/>
          <p:nvPr/>
        </p:nvSpPr>
        <p:spPr>
          <a:xfrm rot="5400000">
            <a:off x="6928847" y="4259993"/>
            <a:ext cx="231063" cy="378642"/>
          </a:xfrm>
          <a:prstGeom prst="rightArrow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1" name="ลูกศร: โค้งขึ้น 110">
            <a:extLst>
              <a:ext uri="{FF2B5EF4-FFF2-40B4-BE49-F238E27FC236}">
                <a16:creationId xmlns:a16="http://schemas.microsoft.com/office/drawing/2014/main" id="{162C9FD2-26A2-85F0-E5CE-0F0B8CEA0760}"/>
              </a:ext>
            </a:extLst>
          </p:cNvPr>
          <p:cNvSpPr/>
          <p:nvPr/>
        </p:nvSpPr>
        <p:spPr>
          <a:xfrm rot="16200000">
            <a:off x="6602286" y="3579617"/>
            <a:ext cx="1459388" cy="511069"/>
          </a:xfrm>
          <a:prstGeom prst="bentUpArrow">
            <a:avLst>
              <a:gd name="adj1" fmla="val 29881"/>
              <a:gd name="adj2" fmla="val 30694"/>
              <a:gd name="adj3" fmla="val 31167"/>
            </a:avLst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2" name="ลูกศร: ขวา 111">
            <a:extLst>
              <a:ext uri="{FF2B5EF4-FFF2-40B4-BE49-F238E27FC236}">
                <a16:creationId xmlns:a16="http://schemas.microsoft.com/office/drawing/2014/main" id="{0604236F-CE3A-B258-E872-65534138D9D9}"/>
              </a:ext>
            </a:extLst>
          </p:cNvPr>
          <p:cNvSpPr/>
          <p:nvPr/>
        </p:nvSpPr>
        <p:spPr>
          <a:xfrm rot="16200000">
            <a:off x="9253597" y="5784640"/>
            <a:ext cx="176261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3" name="ลูกศร: ขวา 112">
            <a:extLst>
              <a:ext uri="{FF2B5EF4-FFF2-40B4-BE49-F238E27FC236}">
                <a16:creationId xmlns:a16="http://schemas.microsoft.com/office/drawing/2014/main" id="{A675D788-6BA9-58EC-DB1F-C2DF5DF23D73}"/>
              </a:ext>
            </a:extLst>
          </p:cNvPr>
          <p:cNvSpPr/>
          <p:nvPr/>
        </p:nvSpPr>
        <p:spPr>
          <a:xfrm rot="16200000">
            <a:off x="9246494" y="4976223"/>
            <a:ext cx="192183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5" name="ลูกศร: ขวา 114">
            <a:extLst>
              <a:ext uri="{FF2B5EF4-FFF2-40B4-BE49-F238E27FC236}">
                <a16:creationId xmlns:a16="http://schemas.microsoft.com/office/drawing/2014/main" id="{F34B17EE-303F-9C1F-2CE1-6590981CA7A6}"/>
              </a:ext>
            </a:extLst>
          </p:cNvPr>
          <p:cNvSpPr/>
          <p:nvPr/>
        </p:nvSpPr>
        <p:spPr>
          <a:xfrm rot="16200000">
            <a:off x="9350576" y="2278646"/>
            <a:ext cx="191995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6" name="กล่องข้อความ 115">
            <a:extLst>
              <a:ext uri="{FF2B5EF4-FFF2-40B4-BE49-F238E27FC236}">
                <a16:creationId xmlns:a16="http://schemas.microsoft.com/office/drawing/2014/main" id="{C5F6F710-5DD8-A169-9DDE-DE8927E59B6C}"/>
              </a:ext>
            </a:extLst>
          </p:cNvPr>
          <p:cNvSpPr txBox="1"/>
          <p:nvPr/>
        </p:nvSpPr>
        <p:spPr>
          <a:xfrm>
            <a:off x="10002028" y="3352100"/>
            <a:ext cx="11508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latin typeface="Prompt" panose="00000500000000000000" pitchFamily="2" charset="-34"/>
                <a:cs typeface="Prompt" panose="00000500000000000000" pitchFamily="2" charset="-34"/>
              </a:rPr>
              <a:t>ไม่มีผู้อุทธรณ์</a:t>
            </a:r>
          </a:p>
        </p:txBody>
      </p:sp>
      <p:sp>
        <p:nvSpPr>
          <p:cNvPr id="119" name="กล่องข้อความ 118">
            <a:extLst>
              <a:ext uri="{FF2B5EF4-FFF2-40B4-BE49-F238E27FC236}">
                <a16:creationId xmlns:a16="http://schemas.microsoft.com/office/drawing/2014/main" id="{D42C064E-EB93-1138-A63D-EDD88E93F070}"/>
              </a:ext>
            </a:extLst>
          </p:cNvPr>
          <p:cNvSpPr txBox="1"/>
          <p:nvPr/>
        </p:nvSpPr>
        <p:spPr>
          <a:xfrm>
            <a:off x="10798040" y="3579811"/>
            <a:ext cx="12454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มีอุทธรณ์</a:t>
            </a:r>
          </a:p>
        </p:txBody>
      </p:sp>
      <p:sp>
        <p:nvSpPr>
          <p:cNvPr id="120" name="ลูกศร: ขวา 119">
            <a:extLst>
              <a:ext uri="{FF2B5EF4-FFF2-40B4-BE49-F238E27FC236}">
                <a16:creationId xmlns:a16="http://schemas.microsoft.com/office/drawing/2014/main" id="{93A97A38-B1BC-959D-905E-D417A93C9B94}"/>
              </a:ext>
            </a:extLst>
          </p:cNvPr>
          <p:cNvSpPr/>
          <p:nvPr/>
        </p:nvSpPr>
        <p:spPr>
          <a:xfrm>
            <a:off x="7342342" y="6213807"/>
            <a:ext cx="322752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ลูกศร: ขวา 5">
            <a:extLst>
              <a:ext uri="{FF2B5EF4-FFF2-40B4-BE49-F238E27FC236}">
                <a16:creationId xmlns:a16="http://schemas.microsoft.com/office/drawing/2014/main" id="{2A335FF6-CBC8-2D12-AD2E-E3E8439048B7}"/>
              </a:ext>
            </a:extLst>
          </p:cNvPr>
          <p:cNvSpPr/>
          <p:nvPr/>
        </p:nvSpPr>
        <p:spPr>
          <a:xfrm rot="5400000">
            <a:off x="1745588" y="4243768"/>
            <a:ext cx="192181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ลูกศร: ขวา 13">
            <a:extLst>
              <a:ext uri="{FF2B5EF4-FFF2-40B4-BE49-F238E27FC236}">
                <a16:creationId xmlns:a16="http://schemas.microsoft.com/office/drawing/2014/main" id="{46A4ADC4-C2D1-1D13-5130-E2A21D9DDFF9}"/>
              </a:ext>
            </a:extLst>
          </p:cNvPr>
          <p:cNvSpPr/>
          <p:nvPr/>
        </p:nvSpPr>
        <p:spPr>
          <a:xfrm rot="5400000">
            <a:off x="1720734" y="5028416"/>
            <a:ext cx="192181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ลูกศร: ขวา 14">
            <a:extLst>
              <a:ext uri="{FF2B5EF4-FFF2-40B4-BE49-F238E27FC236}">
                <a16:creationId xmlns:a16="http://schemas.microsoft.com/office/drawing/2014/main" id="{799D2EB6-28BA-913F-8B21-62D67615B84F}"/>
              </a:ext>
            </a:extLst>
          </p:cNvPr>
          <p:cNvSpPr/>
          <p:nvPr/>
        </p:nvSpPr>
        <p:spPr>
          <a:xfrm rot="5400000">
            <a:off x="1744417" y="5812783"/>
            <a:ext cx="192181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6A483F7F-8AC8-E9C6-B866-3E42EF838CD4}"/>
              </a:ext>
            </a:extLst>
          </p:cNvPr>
          <p:cNvSpPr txBox="1"/>
          <p:nvPr/>
        </p:nvSpPr>
        <p:spPr>
          <a:xfrm>
            <a:off x="7644246" y="3699528"/>
            <a:ext cx="188766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1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ผ่านพิจารณารายเดียว  </a:t>
            </a:r>
            <a:br>
              <a:rPr lang="th-TH" sz="11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1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</a:t>
            </a:r>
            <a:r>
              <a:rPr lang="th-TH" sz="11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กค 0405.2/</a:t>
            </a:r>
            <a:r>
              <a:rPr lang="th-TH" sz="1100" b="1" i="0" dirty="0"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ว 453</a:t>
            </a:r>
            <a:r>
              <a:rPr lang="th-TH" sz="11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)</a:t>
            </a:r>
            <a:endParaRPr lang="th-TH" sz="1100" b="1" i="0" dirty="0">
              <a:solidFill>
                <a:srgbClr val="C00000"/>
              </a:solidFill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6" name="รูปแบบอิสระ: รูปร่าง 45">
            <a:extLst>
              <a:ext uri="{FF2B5EF4-FFF2-40B4-BE49-F238E27FC236}">
                <a16:creationId xmlns:a16="http://schemas.microsoft.com/office/drawing/2014/main" id="{71A5237F-E422-E045-1282-EA082EF34CE0}"/>
              </a:ext>
            </a:extLst>
          </p:cNvPr>
          <p:cNvSpPr/>
          <p:nvPr/>
        </p:nvSpPr>
        <p:spPr>
          <a:xfrm rot="16200000">
            <a:off x="4184104" y="3532046"/>
            <a:ext cx="815959" cy="1963591"/>
          </a:xfrm>
          <a:custGeom>
            <a:avLst/>
            <a:gdLst>
              <a:gd name="connsiteX0" fmla="*/ 815959 w 815959"/>
              <a:gd name="connsiteY0" fmla="*/ 159455 h 1963591"/>
              <a:gd name="connsiteX1" fmla="*/ 736232 w 815959"/>
              <a:gd name="connsiteY1" fmla="*/ 159455 h 1963591"/>
              <a:gd name="connsiteX2" fmla="*/ 736232 w 815959"/>
              <a:gd name="connsiteY2" fmla="*/ 1332943 h 1963591"/>
              <a:gd name="connsiteX3" fmla="*/ 734752 w 815959"/>
              <a:gd name="connsiteY3" fmla="*/ 1332943 h 1963591"/>
              <a:gd name="connsiteX4" fmla="*/ 734752 w 815959"/>
              <a:gd name="connsiteY4" fmla="*/ 1333665 h 1963591"/>
              <a:gd name="connsiteX5" fmla="*/ 160976 w 815959"/>
              <a:gd name="connsiteY5" fmla="*/ 1333665 h 1963591"/>
              <a:gd name="connsiteX6" fmla="*/ 160976 w 815959"/>
              <a:gd name="connsiteY6" fmla="*/ 1963591 h 1963591"/>
              <a:gd name="connsiteX7" fmla="*/ 1521 w 815959"/>
              <a:gd name="connsiteY7" fmla="*/ 1963591 h 1963591"/>
              <a:gd name="connsiteX8" fmla="*/ 1521 w 815959"/>
              <a:gd name="connsiteY8" fmla="*/ 1333665 h 1963591"/>
              <a:gd name="connsiteX9" fmla="*/ 0 w 815959"/>
              <a:gd name="connsiteY9" fmla="*/ 1333665 h 1963591"/>
              <a:gd name="connsiteX10" fmla="*/ 0 w 815959"/>
              <a:gd name="connsiteY10" fmla="*/ 1174984 h 1963591"/>
              <a:gd name="connsiteX11" fmla="*/ 0 w 815959"/>
              <a:gd name="connsiteY11" fmla="*/ 1174210 h 1963591"/>
              <a:gd name="connsiteX12" fmla="*/ 576777 w 815959"/>
              <a:gd name="connsiteY12" fmla="*/ 1174210 h 1963591"/>
              <a:gd name="connsiteX13" fmla="*/ 576777 w 815959"/>
              <a:gd name="connsiteY13" fmla="*/ 159455 h 1963591"/>
              <a:gd name="connsiteX14" fmla="*/ 497049 w 815959"/>
              <a:gd name="connsiteY14" fmla="*/ 159455 h 1963591"/>
              <a:gd name="connsiteX15" fmla="*/ 656504 w 815959"/>
              <a:gd name="connsiteY15" fmla="*/ 0 h 1963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815959" h="1963591">
                <a:moveTo>
                  <a:pt x="815959" y="159455"/>
                </a:moveTo>
                <a:lnTo>
                  <a:pt x="736232" y="159455"/>
                </a:lnTo>
                <a:lnTo>
                  <a:pt x="736232" y="1332943"/>
                </a:lnTo>
                <a:lnTo>
                  <a:pt x="734752" y="1332943"/>
                </a:lnTo>
                <a:lnTo>
                  <a:pt x="734752" y="1333665"/>
                </a:lnTo>
                <a:lnTo>
                  <a:pt x="160976" y="1333665"/>
                </a:lnTo>
                <a:lnTo>
                  <a:pt x="160976" y="1963591"/>
                </a:lnTo>
                <a:lnTo>
                  <a:pt x="1521" y="1963591"/>
                </a:lnTo>
                <a:lnTo>
                  <a:pt x="1521" y="1333665"/>
                </a:lnTo>
                <a:lnTo>
                  <a:pt x="0" y="1333665"/>
                </a:lnTo>
                <a:lnTo>
                  <a:pt x="0" y="1174984"/>
                </a:lnTo>
                <a:lnTo>
                  <a:pt x="0" y="1174210"/>
                </a:lnTo>
                <a:lnTo>
                  <a:pt x="576777" y="1174210"/>
                </a:lnTo>
                <a:lnTo>
                  <a:pt x="576777" y="159455"/>
                </a:lnTo>
                <a:lnTo>
                  <a:pt x="497049" y="159455"/>
                </a:lnTo>
                <a:lnTo>
                  <a:pt x="656504" y="0"/>
                </a:lnTo>
                <a:close/>
              </a:path>
            </a:pathLst>
          </a:cu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48" name="สี่เหลี่ยมผืนผ้า: มุมมน 47">
            <a:extLst>
              <a:ext uri="{FF2B5EF4-FFF2-40B4-BE49-F238E27FC236}">
                <a16:creationId xmlns:a16="http://schemas.microsoft.com/office/drawing/2014/main" id="{12CA4BB7-422C-4A42-E2DB-5F6F4C696669}"/>
              </a:ext>
            </a:extLst>
          </p:cNvPr>
          <p:cNvSpPr/>
          <p:nvPr/>
        </p:nvSpPr>
        <p:spPr>
          <a:xfrm>
            <a:off x="11065759" y="4416246"/>
            <a:ext cx="1044827" cy="963608"/>
          </a:xfrm>
          <a:prstGeom prst="roundRect">
            <a:avLst>
              <a:gd name="adj" fmla="val 16667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5" name="กล่องข้อความ 64">
            <a:extLst>
              <a:ext uri="{FF2B5EF4-FFF2-40B4-BE49-F238E27FC236}">
                <a16:creationId xmlns:a16="http://schemas.microsoft.com/office/drawing/2014/main" id="{0F641330-AAB9-765B-729D-F7DE5A4A96A8}"/>
              </a:ext>
            </a:extLst>
          </p:cNvPr>
          <p:cNvSpPr txBox="1"/>
          <p:nvPr/>
        </p:nvSpPr>
        <p:spPr>
          <a:xfrm>
            <a:off x="11012945" y="4481806"/>
            <a:ext cx="118256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คณะกรรมการพิจารณาผลฯ ดำเนินการ </a:t>
            </a:r>
            <a:b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b="1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มาตรา 118</a:t>
            </a:r>
            <a:br>
              <a:rPr lang="th-TH" sz="12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endParaRPr lang="th-TH" sz="12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70" name="กล่องข้อความ 69">
            <a:extLst>
              <a:ext uri="{FF2B5EF4-FFF2-40B4-BE49-F238E27FC236}">
                <a16:creationId xmlns:a16="http://schemas.microsoft.com/office/drawing/2014/main" id="{F1DBE5AB-1067-E619-80D9-297E7C140764}"/>
              </a:ext>
            </a:extLst>
          </p:cNvPr>
          <p:cNvSpPr txBox="1"/>
          <p:nvPr/>
        </p:nvSpPr>
        <p:spPr>
          <a:xfrm>
            <a:off x="9235640" y="3693806"/>
            <a:ext cx="18849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latin typeface="Prompt" panose="00000500000000000000" pitchFamily="2" charset="-34"/>
                <a:cs typeface="Prompt" panose="00000500000000000000" pitchFamily="2" charset="-34"/>
              </a:rPr>
              <a:t>ผู้มีสิทธิยื่นอุทธรณ์ </a:t>
            </a:r>
            <a:br>
              <a:rPr lang="th-TH" sz="12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7</a:t>
            </a:r>
            <a:r>
              <a:rPr lang="th-TH" sz="1200" dirty="0">
                <a:latin typeface="Prompt" panose="00000500000000000000" pitchFamily="2" charset="-34"/>
                <a:cs typeface="Prompt" panose="00000500000000000000" pitchFamily="2" charset="-34"/>
              </a:rPr>
              <a:t> วันทำการ </a:t>
            </a:r>
            <a:r>
              <a:rPr lang="th-TH" sz="12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(มาตรา 66</a:t>
            </a:r>
            <a:r>
              <a:rPr lang="en-US" sz="12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)</a:t>
            </a:r>
            <a:endParaRPr lang="th-TH" sz="1200" b="1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77" name="ลูกศร: ขวา 76">
            <a:extLst>
              <a:ext uri="{FF2B5EF4-FFF2-40B4-BE49-F238E27FC236}">
                <a16:creationId xmlns:a16="http://schemas.microsoft.com/office/drawing/2014/main" id="{7BD8543C-9606-6695-788B-18741F454F68}"/>
              </a:ext>
            </a:extLst>
          </p:cNvPr>
          <p:cNvSpPr/>
          <p:nvPr/>
        </p:nvSpPr>
        <p:spPr>
          <a:xfrm rot="16200000">
            <a:off x="8429093" y="3270462"/>
            <a:ext cx="191995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1" name="ลูกศร: ขวา 80">
            <a:extLst>
              <a:ext uri="{FF2B5EF4-FFF2-40B4-BE49-F238E27FC236}">
                <a16:creationId xmlns:a16="http://schemas.microsoft.com/office/drawing/2014/main" id="{80945A71-3355-8A26-83C1-E9BC8BACAA45}"/>
              </a:ext>
            </a:extLst>
          </p:cNvPr>
          <p:cNvSpPr/>
          <p:nvPr/>
        </p:nvSpPr>
        <p:spPr>
          <a:xfrm rot="16200000">
            <a:off x="9847409" y="3261301"/>
            <a:ext cx="191995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2" name="ลูกศร: ขวา 81">
            <a:extLst>
              <a:ext uri="{FF2B5EF4-FFF2-40B4-BE49-F238E27FC236}">
                <a16:creationId xmlns:a16="http://schemas.microsoft.com/office/drawing/2014/main" id="{8A881EC7-0AAC-EA7D-5C32-3ECFA8321431}"/>
              </a:ext>
            </a:extLst>
          </p:cNvPr>
          <p:cNvSpPr/>
          <p:nvPr/>
        </p:nvSpPr>
        <p:spPr>
          <a:xfrm rot="16200000">
            <a:off x="8438618" y="4156673"/>
            <a:ext cx="191995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5" name="ลูกศร: ขวา 84">
            <a:extLst>
              <a:ext uri="{FF2B5EF4-FFF2-40B4-BE49-F238E27FC236}">
                <a16:creationId xmlns:a16="http://schemas.microsoft.com/office/drawing/2014/main" id="{C4BE7D84-4036-0A50-75BC-BB4F235F4AC6}"/>
              </a:ext>
            </a:extLst>
          </p:cNvPr>
          <p:cNvSpPr/>
          <p:nvPr/>
        </p:nvSpPr>
        <p:spPr>
          <a:xfrm rot="16200000">
            <a:off x="9856934" y="4147512"/>
            <a:ext cx="191995" cy="378642"/>
          </a:xfrm>
          <a:prstGeom prst="rightArrow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ลูกศร: โค้งขึ้น 27">
            <a:extLst>
              <a:ext uri="{FF2B5EF4-FFF2-40B4-BE49-F238E27FC236}">
                <a16:creationId xmlns:a16="http://schemas.microsoft.com/office/drawing/2014/main" id="{927B35CE-A97A-6FE9-6D5B-7A850F86F989}"/>
              </a:ext>
            </a:extLst>
          </p:cNvPr>
          <p:cNvSpPr/>
          <p:nvPr/>
        </p:nvSpPr>
        <p:spPr>
          <a:xfrm rot="5400000" flipV="1">
            <a:off x="11127829" y="5963183"/>
            <a:ext cx="535038" cy="723499"/>
          </a:xfrm>
          <a:prstGeom prst="bentUpArrow">
            <a:avLst>
              <a:gd name="adj1" fmla="val 33358"/>
              <a:gd name="adj2" fmla="val 36251"/>
              <a:gd name="adj3" fmla="val 39070"/>
            </a:avLst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rgbClr val="FF0000"/>
              </a:solidFill>
            </a:endParaRPr>
          </a:p>
        </p:txBody>
      </p:sp>
      <p:sp>
        <p:nvSpPr>
          <p:cNvPr id="41" name="กล่องข้อความ 40">
            <a:extLst>
              <a:ext uri="{FF2B5EF4-FFF2-40B4-BE49-F238E27FC236}">
                <a16:creationId xmlns:a16="http://schemas.microsoft.com/office/drawing/2014/main" id="{3FA11F38-2B08-9504-2F71-CE308B34346F}"/>
              </a:ext>
            </a:extLst>
          </p:cNvPr>
          <p:cNvSpPr txBox="1"/>
          <p:nvPr/>
        </p:nvSpPr>
        <p:spPr>
          <a:xfrm>
            <a:off x="11031690" y="5446989"/>
            <a:ext cx="12454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dirty="0">
                <a:solidFill>
                  <a:srgbClr val="00B05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เห็นด้วย</a:t>
            </a:r>
          </a:p>
        </p:txBody>
      </p:sp>
      <p:sp>
        <p:nvSpPr>
          <p:cNvPr id="44" name="กล่องข้อความ 43">
            <a:extLst>
              <a:ext uri="{FF2B5EF4-FFF2-40B4-BE49-F238E27FC236}">
                <a16:creationId xmlns:a16="http://schemas.microsoft.com/office/drawing/2014/main" id="{C5EC6D97-1F5B-F165-36A6-3670893C8400}"/>
              </a:ext>
            </a:extLst>
          </p:cNvPr>
          <p:cNvSpPr txBox="1"/>
          <p:nvPr/>
        </p:nvSpPr>
        <p:spPr>
          <a:xfrm>
            <a:off x="11057440" y="2454288"/>
            <a:ext cx="12454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ไม่เห็นด้วย</a:t>
            </a:r>
          </a:p>
        </p:txBody>
      </p:sp>
      <p:sp>
        <p:nvSpPr>
          <p:cNvPr id="45" name="ลูกศร: ขวา 44">
            <a:extLst>
              <a:ext uri="{FF2B5EF4-FFF2-40B4-BE49-F238E27FC236}">
                <a16:creationId xmlns:a16="http://schemas.microsoft.com/office/drawing/2014/main" id="{221996F7-B8B2-7425-BBA1-626C503342D8}"/>
              </a:ext>
            </a:extLst>
          </p:cNvPr>
          <p:cNvSpPr/>
          <p:nvPr/>
        </p:nvSpPr>
        <p:spPr>
          <a:xfrm rot="16200000">
            <a:off x="11395492" y="1934111"/>
            <a:ext cx="545689" cy="378642"/>
          </a:xfrm>
          <a:prstGeom prst="rightArrow">
            <a:avLst>
              <a:gd name="adj1" fmla="val 43000"/>
              <a:gd name="adj2" fmla="val 50000"/>
            </a:avLst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9" name="กล่องข้อความ 78">
            <a:extLst>
              <a:ext uri="{FF2B5EF4-FFF2-40B4-BE49-F238E27FC236}">
                <a16:creationId xmlns:a16="http://schemas.microsoft.com/office/drawing/2014/main" id="{8AB138DD-39C9-DE37-38E0-3EFDA5C70B02}"/>
              </a:ext>
            </a:extLst>
          </p:cNvPr>
          <p:cNvSpPr txBox="1"/>
          <p:nvPr/>
        </p:nvSpPr>
        <p:spPr>
          <a:xfrm>
            <a:off x="11092356" y="2636107"/>
            <a:ext cx="120572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มาตรา 118 วรรคสอง</a:t>
            </a:r>
            <a:endParaRPr lang="th-TH" sz="1200" dirty="0"/>
          </a:p>
        </p:txBody>
      </p:sp>
      <p:sp>
        <p:nvSpPr>
          <p:cNvPr id="86" name="กล่องข้อความ 85">
            <a:extLst>
              <a:ext uri="{FF2B5EF4-FFF2-40B4-BE49-F238E27FC236}">
                <a16:creationId xmlns:a16="http://schemas.microsoft.com/office/drawing/2014/main" id="{2615A1CB-518C-2DC9-16B2-2941A16DCD6D}"/>
              </a:ext>
            </a:extLst>
          </p:cNvPr>
          <p:cNvSpPr txBox="1"/>
          <p:nvPr/>
        </p:nvSpPr>
        <p:spPr>
          <a:xfrm>
            <a:off x="10905538" y="5624609"/>
            <a:ext cx="14404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มาตรา 118</a:t>
            </a:r>
            <a:b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วรรคแรก</a:t>
            </a:r>
            <a:endParaRPr lang="th-TH" sz="1200" dirty="0"/>
          </a:p>
        </p:txBody>
      </p:sp>
      <p:sp>
        <p:nvSpPr>
          <p:cNvPr id="89" name="กล่องข้อความ 88">
            <a:extLst>
              <a:ext uri="{FF2B5EF4-FFF2-40B4-BE49-F238E27FC236}">
                <a16:creationId xmlns:a16="http://schemas.microsoft.com/office/drawing/2014/main" id="{8661BC7D-A8FB-5CEC-12CD-458ABAAC7AFE}"/>
              </a:ext>
            </a:extLst>
          </p:cNvPr>
          <p:cNvSpPr txBox="1"/>
          <p:nvPr/>
        </p:nvSpPr>
        <p:spPr>
          <a:xfrm>
            <a:off x="11065759" y="1321784"/>
            <a:ext cx="1091583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000" dirty="0">
                <a:latin typeface="Prompt" panose="00000500000000000000" pitchFamily="2" charset="-34"/>
                <a:cs typeface="Prompt" panose="00000500000000000000" pitchFamily="2" charset="-34"/>
              </a:rPr>
              <a:t>คณะกรรมการพิจารณาอุทธรณ์</a:t>
            </a:r>
            <a:br>
              <a:rPr lang="th-TH" sz="10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0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มาตรา 119</a:t>
            </a:r>
          </a:p>
        </p:txBody>
      </p:sp>
      <p:sp>
        <p:nvSpPr>
          <p:cNvPr id="95" name="รูปแบบอิสระ: รูปร่าง 94">
            <a:extLst>
              <a:ext uri="{FF2B5EF4-FFF2-40B4-BE49-F238E27FC236}">
                <a16:creationId xmlns:a16="http://schemas.microsoft.com/office/drawing/2014/main" id="{BDD36142-041D-20B5-2BCF-4DBEACCC4E05}"/>
              </a:ext>
            </a:extLst>
          </p:cNvPr>
          <p:cNvSpPr/>
          <p:nvPr/>
        </p:nvSpPr>
        <p:spPr>
          <a:xfrm>
            <a:off x="11497877" y="2995411"/>
            <a:ext cx="438594" cy="1351622"/>
          </a:xfrm>
          <a:custGeom>
            <a:avLst/>
            <a:gdLst>
              <a:gd name="connsiteX0" fmla="*/ 189321 w 438594"/>
              <a:gd name="connsiteY0" fmla="*/ 0 h 1351622"/>
              <a:gd name="connsiteX1" fmla="*/ 378642 w 438594"/>
              <a:gd name="connsiteY1" fmla="*/ 189321 h 1351622"/>
              <a:gd name="connsiteX2" fmla="*/ 270729 w 438594"/>
              <a:gd name="connsiteY2" fmla="*/ 189321 h 1351622"/>
              <a:gd name="connsiteX3" fmla="*/ 270729 w 438594"/>
              <a:gd name="connsiteY3" fmla="*/ 423624 h 1351622"/>
              <a:gd name="connsiteX4" fmla="*/ 438594 w 438594"/>
              <a:gd name="connsiteY4" fmla="*/ 423624 h 1351622"/>
              <a:gd name="connsiteX5" fmla="*/ 438594 w 438594"/>
              <a:gd name="connsiteY5" fmla="*/ 446841 h 1351622"/>
              <a:gd name="connsiteX6" fmla="*/ 438594 w 438594"/>
              <a:gd name="connsiteY6" fmla="*/ 505032 h 1351622"/>
              <a:gd name="connsiteX7" fmla="*/ 438594 w 438594"/>
              <a:gd name="connsiteY7" fmla="*/ 586440 h 1351622"/>
              <a:gd name="connsiteX8" fmla="*/ 435107 w 438594"/>
              <a:gd name="connsiteY8" fmla="*/ 586440 h 1351622"/>
              <a:gd name="connsiteX9" fmla="*/ 435107 w 438594"/>
              <a:gd name="connsiteY9" fmla="*/ 1351622 h 1351622"/>
              <a:gd name="connsiteX10" fmla="*/ 272291 w 438594"/>
              <a:gd name="connsiteY10" fmla="*/ 1351622 h 1351622"/>
              <a:gd name="connsiteX11" fmla="*/ 272291 w 438594"/>
              <a:gd name="connsiteY11" fmla="*/ 586440 h 1351622"/>
              <a:gd name="connsiteX12" fmla="*/ 105616 w 438594"/>
              <a:gd name="connsiteY12" fmla="*/ 586440 h 1351622"/>
              <a:gd name="connsiteX13" fmla="*/ 105616 w 438594"/>
              <a:gd name="connsiteY13" fmla="*/ 423624 h 1351622"/>
              <a:gd name="connsiteX14" fmla="*/ 107913 w 438594"/>
              <a:gd name="connsiteY14" fmla="*/ 423624 h 1351622"/>
              <a:gd name="connsiteX15" fmla="*/ 107913 w 438594"/>
              <a:gd name="connsiteY15" fmla="*/ 189321 h 1351622"/>
              <a:gd name="connsiteX16" fmla="*/ 0 w 438594"/>
              <a:gd name="connsiteY16" fmla="*/ 189321 h 13516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38594" h="1351622">
                <a:moveTo>
                  <a:pt x="189321" y="0"/>
                </a:moveTo>
                <a:lnTo>
                  <a:pt x="378642" y="189321"/>
                </a:lnTo>
                <a:lnTo>
                  <a:pt x="270729" y="189321"/>
                </a:lnTo>
                <a:lnTo>
                  <a:pt x="270729" y="423624"/>
                </a:lnTo>
                <a:lnTo>
                  <a:pt x="438594" y="423624"/>
                </a:lnTo>
                <a:lnTo>
                  <a:pt x="438594" y="446841"/>
                </a:lnTo>
                <a:lnTo>
                  <a:pt x="438594" y="505032"/>
                </a:lnTo>
                <a:lnTo>
                  <a:pt x="438594" y="586440"/>
                </a:lnTo>
                <a:lnTo>
                  <a:pt x="435107" y="586440"/>
                </a:lnTo>
                <a:lnTo>
                  <a:pt x="435107" y="1351622"/>
                </a:lnTo>
                <a:lnTo>
                  <a:pt x="272291" y="1351622"/>
                </a:lnTo>
                <a:lnTo>
                  <a:pt x="272291" y="586440"/>
                </a:lnTo>
                <a:lnTo>
                  <a:pt x="105616" y="586440"/>
                </a:lnTo>
                <a:lnTo>
                  <a:pt x="105616" y="423624"/>
                </a:lnTo>
                <a:lnTo>
                  <a:pt x="107913" y="423624"/>
                </a:lnTo>
                <a:lnTo>
                  <a:pt x="107913" y="189321"/>
                </a:lnTo>
                <a:lnTo>
                  <a:pt x="0" y="189321"/>
                </a:lnTo>
                <a:close/>
              </a:path>
            </a:pathLst>
          </a:custGeom>
          <a:solidFill>
            <a:srgbClr val="FF000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pic>
        <p:nvPicPr>
          <p:cNvPr id="98" name="กราฟิก 97" descr="คำวิจารณ์จากลูกค้า ด้วยสีเติมแบบทึบ">
            <a:extLst>
              <a:ext uri="{FF2B5EF4-FFF2-40B4-BE49-F238E27FC236}">
                <a16:creationId xmlns:a16="http://schemas.microsoft.com/office/drawing/2014/main" id="{7CEE7405-E34B-F243-9A72-9A92BF4124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83736" y="778017"/>
            <a:ext cx="569199" cy="569199"/>
          </a:xfrm>
          <a:prstGeom prst="rect">
            <a:avLst/>
          </a:prstGeom>
        </p:spPr>
      </p:pic>
      <p:sp>
        <p:nvSpPr>
          <p:cNvPr id="20" name="สี่เหลี่ยมผืนผ้า: มุมมน 19">
            <a:extLst>
              <a:ext uri="{FF2B5EF4-FFF2-40B4-BE49-F238E27FC236}">
                <a16:creationId xmlns:a16="http://schemas.microsoft.com/office/drawing/2014/main" id="{2A7F2F35-6EDE-A0B3-BBCE-7C0BAD7B0510}"/>
              </a:ext>
            </a:extLst>
          </p:cNvPr>
          <p:cNvSpPr/>
          <p:nvPr/>
        </p:nvSpPr>
        <p:spPr>
          <a:xfrm rot="16200000">
            <a:off x="6573563" y="10841596"/>
            <a:ext cx="7257690" cy="788677"/>
          </a:xfrm>
          <a:prstGeom prst="roundRect">
            <a:avLst>
              <a:gd name="adj" fmla="val 0"/>
            </a:avLst>
          </a:prstGeom>
          <a:solidFill>
            <a:srgbClr val="D0E5C1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0" name="สี่เหลี่ยมผืนผ้า: มุมมน 29">
            <a:extLst>
              <a:ext uri="{FF2B5EF4-FFF2-40B4-BE49-F238E27FC236}">
                <a16:creationId xmlns:a16="http://schemas.microsoft.com/office/drawing/2014/main" id="{1BAB7F55-FE15-2DAB-74F1-9EDE1AE79AB6}"/>
              </a:ext>
            </a:extLst>
          </p:cNvPr>
          <p:cNvSpPr/>
          <p:nvPr/>
        </p:nvSpPr>
        <p:spPr>
          <a:xfrm>
            <a:off x="-514053" y="-827262"/>
            <a:ext cx="12192000" cy="788677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449454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5AAB8345-860D-A9BD-D43C-F5F94507B970}"/>
              </a:ext>
            </a:extLst>
          </p:cNvPr>
          <p:cNvSpPr/>
          <p:nvPr/>
        </p:nvSpPr>
        <p:spPr>
          <a:xfrm rot="16200000">
            <a:off x="5160761" y="3034662"/>
            <a:ext cx="7257690" cy="788677"/>
          </a:xfrm>
          <a:prstGeom prst="roundRect">
            <a:avLst>
              <a:gd name="adj" fmla="val 0"/>
            </a:avLst>
          </a:prstGeom>
          <a:solidFill>
            <a:srgbClr val="D0E5C1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id="{B3011EDF-7921-B292-F993-27F2B6A2DFC5}"/>
              </a:ext>
            </a:extLst>
          </p:cNvPr>
          <p:cNvSpPr/>
          <p:nvPr/>
        </p:nvSpPr>
        <p:spPr>
          <a:xfrm>
            <a:off x="0" y="3400934"/>
            <a:ext cx="12192000" cy="788677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0DE4B110-3D1D-69B5-6603-48202A149C2B}"/>
              </a:ext>
            </a:extLst>
          </p:cNvPr>
          <p:cNvSpPr txBox="1"/>
          <p:nvPr/>
        </p:nvSpPr>
        <p:spPr>
          <a:xfrm>
            <a:off x="1612109" y="1659494"/>
            <a:ext cx="757183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th-TH" sz="48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“ข้อสังเกต</a:t>
            </a:r>
            <a:r>
              <a:rPr kumimoji="0" lang="en-US" altLang="th-TH" sz="48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”</a:t>
            </a:r>
            <a:r>
              <a:rPr kumimoji="0" lang="th-TH" altLang="th-TH" sz="48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br>
              <a:rPr kumimoji="0" lang="th-TH" altLang="th-TH" sz="48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kumimoji="0" lang="th-TH" altLang="th-TH" sz="4800" b="1" i="0" u="none" strike="noStrike" cap="none" normalizeH="0" baseline="0" dirty="0">
                <a:ln>
                  <a:noFill/>
                </a:ln>
                <a:solidFill>
                  <a:schemeClr val="tx2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การจัดซื้อจัดจ้าง</a:t>
            </a:r>
            <a:endParaRPr kumimoji="0" lang="th-TH" altLang="th-TH" sz="3200" b="1" i="0" u="none" strike="noStrike" cap="none" normalizeH="0" baseline="0" dirty="0">
              <a:ln>
                <a:noFill/>
              </a:ln>
              <a:solidFill>
                <a:schemeClr val="tx2"/>
              </a:solidFill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EA016BFD-B26C-1B1D-D48A-AFBD8F35BF4F}"/>
              </a:ext>
            </a:extLst>
          </p:cNvPr>
          <p:cNvSpPr txBox="1"/>
          <p:nvPr/>
        </p:nvSpPr>
        <p:spPr>
          <a:xfrm>
            <a:off x="864079" y="614940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B8D2F016-92F0-B67C-0CE8-2315A8B61C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59587"/>
            <a:ext cx="3746032" cy="3898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6561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id="{39C755D3-EFF7-C925-F0F8-1310B8638D15}"/>
              </a:ext>
            </a:extLst>
          </p:cNvPr>
          <p:cNvSpPr/>
          <p:nvPr/>
        </p:nvSpPr>
        <p:spPr>
          <a:xfrm rot="16200000">
            <a:off x="5160761" y="3034662"/>
            <a:ext cx="7257690" cy="788677"/>
          </a:xfrm>
          <a:prstGeom prst="roundRect">
            <a:avLst>
              <a:gd name="adj" fmla="val 0"/>
            </a:avLst>
          </a:prstGeom>
          <a:solidFill>
            <a:srgbClr val="D0E5C1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7" name="สี่เหลี่ยมผืนผ้า: มุมมน 6">
            <a:extLst>
              <a:ext uri="{FF2B5EF4-FFF2-40B4-BE49-F238E27FC236}">
                <a16:creationId xmlns:a16="http://schemas.microsoft.com/office/drawing/2014/main" id="{62A7C77E-BF9D-F3A5-C84D-31D95DAB0904}"/>
              </a:ext>
            </a:extLst>
          </p:cNvPr>
          <p:cNvSpPr/>
          <p:nvPr/>
        </p:nvSpPr>
        <p:spPr>
          <a:xfrm>
            <a:off x="0" y="3400934"/>
            <a:ext cx="12192000" cy="788677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E122B703-F047-7A4D-293D-FBD6D224A6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87" y="184690"/>
            <a:ext cx="4551330" cy="648862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160C779C-1D5A-4E1D-6B64-C74E7DDE44E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188" t="63630" r="58933" b="23191"/>
          <a:stretch/>
        </p:blipFill>
        <p:spPr>
          <a:xfrm rot="5400000">
            <a:off x="7607799" y="545690"/>
            <a:ext cx="883993" cy="2419353"/>
          </a:xfrm>
          <a:prstGeom prst="rect">
            <a:avLst/>
          </a:prstGeom>
          <a:ln w="19050">
            <a:solidFill>
              <a:srgbClr val="C00000"/>
            </a:solidFill>
          </a:ln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016BEF57-F1F9-C1ED-934D-CD1BA091FC6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116" t="34587" r="6049" b="60816"/>
          <a:stretch/>
        </p:blipFill>
        <p:spPr>
          <a:xfrm>
            <a:off x="5086246" y="568223"/>
            <a:ext cx="6259434" cy="520404"/>
          </a:xfrm>
          <a:prstGeom prst="rect">
            <a:avLst/>
          </a:prstGeom>
          <a:ln w="19050">
            <a:solidFill>
              <a:srgbClr val="C00000"/>
            </a:solidFill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04BB4A57-3981-1551-9C8C-2F17C0FFBDB1}"/>
                  </a:ext>
                </a:extLst>
              </p14:cNvPr>
              <p14:cNvContentPartPr/>
              <p14:nvPr/>
            </p14:nvContentPartPr>
            <p14:xfrm>
              <a:off x="1104780" y="2733210"/>
              <a:ext cx="1989720" cy="1980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04BB4A57-3981-1551-9C8C-2F17C0FFBDB1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098660" y="2727090"/>
                <a:ext cx="2001960" cy="32040"/>
              </a:xfrm>
              <a:prstGeom prst="rect">
                <a:avLst/>
              </a:prstGeom>
            </p:spPr>
          </p:pic>
        </mc:Fallback>
      </mc:AlternateContent>
      <p:pic>
        <p:nvPicPr>
          <p:cNvPr id="32" name="ตัวแทนเนื้อหา 4">
            <a:extLst>
              <a:ext uri="{FF2B5EF4-FFF2-40B4-BE49-F238E27FC236}">
                <a16:creationId xmlns:a16="http://schemas.microsoft.com/office/drawing/2014/main" id="{9D1DE42E-A531-0682-CD88-5BBF93E778AD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921" t="21169" r="53223" b="74595"/>
          <a:stretch/>
        </p:blipFill>
        <p:spPr>
          <a:xfrm>
            <a:off x="6677021" y="4997020"/>
            <a:ext cx="2868930" cy="670074"/>
          </a:xfrm>
          <a:prstGeom prst="rect">
            <a:avLst/>
          </a:prstGeom>
          <a:ln w="19050">
            <a:solidFill>
              <a:srgbClr val="C00000"/>
            </a:solidFill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33" name="Ink 32">
                <a:extLst>
                  <a:ext uri="{FF2B5EF4-FFF2-40B4-BE49-F238E27FC236}">
                    <a16:creationId xmlns:a16="http://schemas.microsoft.com/office/drawing/2014/main" id="{308C1D6A-0BC9-7067-AC34-13918B78F15A}"/>
                  </a:ext>
                </a:extLst>
              </p14:cNvPr>
              <p14:cNvContentPartPr/>
              <p14:nvPr/>
            </p14:nvContentPartPr>
            <p14:xfrm>
              <a:off x="5552940" y="4133610"/>
              <a:ext cx="360" cy="360"/>
            </p14:xfrm>
          </p:contentPart>
        </mc:Choice>
        <mc:Fallback xmlns="">
          <p:pic>
            <p:nvPicPr>
              <p:cNvPr id="33" name="Ink 32">
                <a:extLst>
                  <a:ext uri="{FF2B5EF4-FFF2-40B4-BE49-F238E27FC236}">
                    <a16:creationId xmlns:a16="http://schemas.microsoft.com/office/drawing/2014/main" id="{308C1D6A-0BC9-7067-AC34-13918B78F15A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546820" y="4127490"/>
                <a:ext cx="12600" cy="12600"/>
              </a:xfrm>
              <a:prstGeom prst="rect">
                <a:avLst/>
              </a:prstGeom>
            </p:spPr>
          </p:pic>
        </mc:Fallback>
      </mc:AlternateContent>
      <p:sp>
        <p:nvSpPr>
          <p:cNvPr id="38" name="กล่องข้อความ 37">
            <a:extLst>
              <a:ext uri="{FF2B5EF4-FFF2-40B4-BE49-F238E27FC236}">
                <a16:creationId xmlns:a16="http://schemas.microsoft.com/office/drawing/2014/main" id="{3B57D0C1-0BBA-35B7-920C-5EDEF9A90B4E}"/>
              </a:ext>
            </a:extLst>
          </p:cNvPr>
          <p:cNvSpPr txBox="1"/>
          <p:nvPr/>
        </p:nvSpPr>
        <p:spPr>
          <a:xfrm>
            <a:off x="5927367" y="144677"/>
            <a:ext cx="495440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th-TH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ชื่อไม่ตรงกัน สักที่</a:t>
            </a:r>
          </a:p>
        </p:txBody>
      </p:sp>
      <p:pic>
        <p:nvPicPr>
          <p:cNvPr id="39" name="รูปภาพ 38">
            <a:extLst>
              <a:ext uri="{FF2B5EF4-FFF2-40B4-BE49-F238E27FC236}">
                <a16:creationId xmlns:a16="http://schemas.microsoft.com/office/drawing/2014/main" id="{73195DB1-8265-66C2-AF1A-DCEF0DFB33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432" t="39195" r="31318" b="58603"/>
          <a:stretch/>
        </p:blipFill>
        <p:spPr>
          <a:xfrm>
            <a:off x="458236" y="5820651"/>
            <a:ext cx="5699762" cy="323850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pic>
        <p:nvPicPr>
          <p:cNvPr id="40" name="ตัวแทนเนื้อหา 4">
            <a:extLst>
              <a:ext uri="{FF2B5EF4-FFF2-40B4-BE49-F238E27FC236}">
                <a16:creationId xmlns:a16="http://schemas.microsoft.com/office/drawing/2014/main" id="{7ABEF282-D997-9082-8AE8-B690AEAE6ACC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29" t="25907" r="5871" b="68343"/>
          <a:stretch/>
        </p:blipFill>
        <p:spPr>
          <a:xfrm>
            <a:off x="4968817" y="2331547"/>
            <a:ext cx="7079637" cy="663270"/>
          </a:xfrm>
          <a:prstGeom prst="rect">
            <a:avLst/>
          </a:prstGeom>
          <a:ln w="19050">
            <a:solidFill>
              <a:srgbClr val="C00000"/>
            </a:solidFill>
          </a:ln>
        </p:spPr>
      </p:pic>
      <p:pic>
        <p:nvPicPr>
          <p:cNvPr id="41" name="รูปภาพ 40">
            <a:extLst>
              <a:ext uri="{FF2B5EF4-FFF2-40B4-BE49-F238E27FC236}">
                <a16:creationId xmlns:a16="http://schemas.microsoft.com/office/drawing/2014/main" id="{5BA9A86A-78C4-FFFC-FA2C-7A0050BABD23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115" t="41356" r="64659" b="45770"/>
          <a:stretch/>
        </p:blipFill>
        <p:spPr>
          <a:xfrm>
            <a:off x="5379510" y="3090830"/>
            <a:ext cx="2321283" cy="1687041"/>
          </a:xfrm>
          <a:prstGeom prst="rect">
            <a:avLst/>
          </a:prstGeom>
          <a:ln w="19050">
            <a:solidFill>
              <a:srgbClr val="C00000"/>
            </a:solidFill>
          </a:ln>
        </p:spPr>
      </p:pic>
      <p:pic>
        <p:nvPicPr>
          <p:cNvPr id="44" name="ตัวแทนเนื้อหา 4">
            <a:extLst>
              <a:ext uri="{FF2B5EF4-FFF2-40B4-BE49-F238E27FC236}">
                <a16:creationId xmlns:a16="http://schemas.microsoft.com/office/drawing/2014/main" id="{07F934E8-4B9B-270B-40D2-7425D378EE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214" t="36069" r="43799" b="57201"/>
          <a:stretch/>
        </p:blipFill>
        <p:spPr>
          <a:xfrm>
            <a:off x="7959086" y="3496200"/>
            <a:ext cx="3728988" cy="876300"/>
          </a:xfrm>
          <a:ln w="28575">
            <a:solidFill>
              <a:srgbClr val="C00000"/>
            </a:solidFill>
          </a:ln>
        </p:spPr>
      </p:pic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9424AE7F-5C7C-BC75-C0A3-9851CEF73319}"/>
              </a:ext>
            </a:extLst>
          </p:cNvPr>
          <p:cNvSpPr txBox="1"/>
          <p:nvPr/>
        </p:nvSpPr>
        <p:spPr>
          <a:xfrm>
            <a:off x="598535" y="6185236"/>
            <a:ext cx="495440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altLang="th-TH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การกำหนดวงเงิน</a:t>
            </a:r>
            <a:endParaRPr kumimoji="0" lang="th-TH" altLang="th-TH" b="1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6D74EB05-50F9-E3B6-FDF9-0EF437FA3C85}"/>
              </a:ext>
            </a:extLst>
          </p:cNvPr>
          <p:cNvSpPr txBox="1"/>
          <p:nvPr/>
        </p:nvSpPr>
        <p:spPr>
          <a:xfrm>
            <a:off x="864079" y="614940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</p:spTree>
    <p:extLst>
      <p:ext uri="{BB962C8B-B14F-4D97-AF65-F5344CB8AC3E}">
        <p14:creationId xmlns:p14="http://schemas.microsoft.com/office/powerpoint/2010/main" val="23885252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id="{5363B291-52AE-6297-8E37-9CD243086318}"/>
              </a:ext>
            </a:extLst>
          </p:cNvPr>
          <p:cNvSpPr/>
          <p:nvPr/>
        </p:nvSpPr>
        <p:spPr>
          <a:xfrm rot="16200000">
            <a:off x="5160761" y="3034662"/>
            <a:ext cx="7257690" cy="788677"/>
          </a:xfrm>
          <a:prstGeom prst="roundRect">
            <a:avLst>
              <a:gd name="adj" fmla="val 0"/>
            </a:avLst>
          </a:prstGeom>
          <a:solidFill>
            <a:srgbClr val="D0E5C1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8" name="สี่เหลี่ยมผืนผ้า: มุมมน 7">
            <a:extLst>
              <a:ext uri="{FF2B5EF4-FFF2-40B4-BE49-F238E27FC236}">
                <a16:creationId xmlns:a16="http://schemas.microsoft.com/office/drawing/2014/main" id="{8C08BA4A-5BA1-BF3B-3728-BF2343D8E839}"/>
              </a:ext>
            </a:extLst>
          </p:cNvPr>
          <p:cNvSpPr/>
          <p:nvPr/>
        </p:nvSpPr>
        <p:spPr>
          <a:xfrm>
            <a:off x="0" y="3400934"/>
            <a:ext cx="12192000" cy="788677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grpSp>
        <p:nvGrpSpPr>
          <p:cNvPr id="10" name="กลุ่ม 9">
            <a:extLst>
              <a:ext uri="{FF2B5EF4-FFF2-40B4-BE49-F238E27FC236}">
                <a16:creationId xmlns:a16="http://schemas.microsoft.com/office/drawing/2014/main" id="{4274492A-00E1-92BF-C4D7-50F0530CD734}"/>
              </a:ext>
            </a:extLst>
          </p:cNvPr>
          <p:cNvGrpSpPr/>
          <p:nvPr/>
        </p:nvGrpSpPr>
        <p:grpSpPr>
          <a:xfrm>
            <a:off x="1174030" y="206196"/>
            <a:ext cx="4807670" cy="6310936"/>
            <a:chOff x="547964" y="150000"/>
            <a:chExt cx="4807670" cy="6310936"/>
          </a:xfrm>
        </p:grpSpPr>
        <p:pic>
          <p:nvPicPr>
            <p:cNvPr id="7" name="รูปภาพ 6">
              <a:extLst>
                <a:ext uri="{FF2B5EF4-FFF2-40B4-BE49-F238E27FC236}">
                  <a16:creationId xmlns:a16="http://schemas.microsoft.com/office/drawing/2014/main" id="{ECCFC776-1A08-35D8-77B8-67DA7058ED2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557" b="69207"/>
            <a:stretch/>
          </p:blipFill>
          <p:spPr>
            <a:xfrm>
              <a:off x="547964" y="4935984"/>
              <a:ext cx="4807670" cy="1524952"/>
            </a:xfrm>
            <a:prstGeom prst="rect">
              <a:avLst/>
            </a:prstGeom>
          </p:spPr>
        </p:pic>
        <p:pic>
          <p:nvPicPr>
            <p:cNvPr id="5" name="รูปภาพ 4">
              <a:extLst>
                <a:ext uri="{FF2B5EF4-FFF2-40B4-BE49-F238E27FC236}">
                  <a16:creationId xmlns:a16="http://schemas.microsoft.com/office/drawing/2014/main" id="{3FDF79C6-20AD-232C-3B39-52DEDA4261C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362"/>
            <a:stretch/>
          </p:blipFill>
          <p:spPr>
            <a:xfrm>
              <a:off x="1083637" y="150000"/>
              <a:ext cx="3889260" cy="4910272"/>
            </a:xfrm>
            <a:prstGeom prst="rect">
              <a:avLst/>
            </a:prstGeom>
          </p:spPr>
        </p:pic>
      </p:grpSp>
      <p:sp>
        <p:nvSpPr>
          <p:cNvPr id="11" name="สี่เหลี่ยมผืนผ้า 10">
            <a:extLst>
              <a:ext uri="{FF2B5EF4-FFF2-40B4-BE49-F238E27FC236}">
                <a16:creationId xmlns:a16="http://schemas.microsoft.com/office/drawing/2014/main" id="{E7C09875-ABAA-2397-8514-DE4F65F2701A}"/>
              </a:ext>
            </a:extLst>
          </p:cNvPr>
          <p:cNvSpPr/>
          <p:nvPr/>
        </p:nvSpPr>
        <p:spPr>
          <a:xfrm>
            <a:off x="1630392" y="150000"/>
            <a:ext cx="4261450" cy="6423328"/>
          </a:xfrm>
          <a:prstGeom prst="rect">
            <a:avLst/>
          </a:prstGeom>
          <a:noFill/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A69D738F-E414-00F6-9C5B-D8B4B2F9BBB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464"/>
          <a:stretch/>
        </p:blipFill>
        <p:spPr>
          <a:xfrm>
            <a:off x="6096000" y="158626"/>
            <a:ext cx="4815945" cy="6414702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2017674D-CBC5-5251-DD23-3CFF6D31083F}"/>
              </a:ext>
            </a:extLst>
          </p:cNvPr>
          <p:cNvSpPr txBox="1"/>
          <p:nvPr/>
        </p:nvSpPr>
        <p:spPr>
          <a:xfrm>
            <a:off x="1255897" y="5883311"/>
            <a:ext cx="495440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th-TH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รายงานขอซื้อ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D11184F5-03B9-AA8C-5477-01C575D492AE}"/>
              </a:ext>
            </a:extLst>
          </p:cNvPr>
          <p:cNvSpPr txBox="1"/>
          <p:nvPr/>
        </p:nvSpPr>
        <p:spPr>
          <a:xfrm>
            <a:off x="6414460" y="5883311"/>
            <a:ext cx="495440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th-TH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ขออนุมัติ</a:t>
            </a: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46E9F240-9A86-58BB-5875-6F4E5C615D7C}"/>
              </a:ext>
            </a:extLst>
          </p:cNvPr>
          <p:cNvSpPr txBox="1"/>
          <p:nvPr/>
        </p:nvSpPr>
        <p:spPr>
          <a:xfrm>
            <a:off x="864079" y="614940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</p:spTree>
    <p:extLst>
      <p:ext uri="{BB962C8B-B14F-4D97-AF65-F5344CB8AC3E}">
        <p14:creationId xmlns:p14="http://schemas.microsoft.com/office/powerpoint/2010/main" val="37799532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B784E5-8888-67D3-BE1D-806EB4C943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38C205CB-EF37-DC72-B694-EE366621277C}"/>
              </a:ext>
            </a:extLst>
          </p:cNvPr>
          <p:cNvSpPr/>
          <p:nvPr/>
        </p:nvSpPr>
        <p:spPr>
          <a:xfrm rot="16200000">
            <a:off x="5160761" y="3034662"/>
            <a:ext cx="7257690" cy="788677"/>
          </a:xfrm>
          <a:prstGeom prst="roundRect">
            <a:avLst>
              <a:gd name="adj" fmla="val 0"/>
            </a:avLst>
          </a:prstGeom>
          <a:solidFill>
            <a:srgbClr val="D0E5C1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7" name="สี่เหลี่ยมผืนผ้า: มุมมน 6">
            <a:extLst>
              <a:ext uri="{FF2B5EF4-FFF2-40B4-BE49-F238E27FC236}">
                <a16:creationId xmlns:a16="http://schemas.microsoft.com/office/drawing/2014/main" id="{0B3EA72F-DB84-2334-A493-2B50990E1571}"/>
              </a:ext>
            </a:extLst>
          </p:cNvPr>
          <p:cNvSpPr/>
          <p:nvPr/>
        </p:nvSpPr>
        <p:spPr>
          <a:xfrm>
            <a:off x="0" y="3400934"/>
            <a:ext cx="12192000" cy="788677"/>
          </a:xfrm>
          <a:prstGeom prst="roundRect">
            <a:avLst>
              <a:gd name="adj" fmla="val 0"/>
            </a:avLst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B1A1AE43-E3F3-1793-B695-E1BD140D1528}"/>
              </a:ext>
            </a:extLst>
          </p:cNvPr>
          <p:cNvSpPr txBox="1"/>
          <p:nvPr/>
        </p:nvSpPr>
        <p:spPr>
          <a:xfrm>
            <a:off x="852675" y="1662408"/>
            <a:ext cx="7571836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altLang="th-TH" sz="44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หนังสือเวียน</a:t>
            </a:r>
            <a:r>
              <a:rPr lang="th-TH" altLang="th-TH" sz="4400" b="1" dirty="0">
                <a:latin typeface="Prompt" panose="00000500000000000000" pitchFamily="2" charset="-34"/>
                <a:cs typeface="Prompt" panose="00000500000000000000" pitchFamily="2" charset="-34"/>
              </a:rPr>
              <a:t> 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altLang="th-TH" sz="48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“ที่เกี่ยวข้องกับงานพัสดุ</a:t>
            </a:r>
            <a:r>
              <a:rPr kumimoji="0" lang="en-US" altLang="th-TH" sz="48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”</a:t>
            </a:r>
            <a:endParaRPr kumimoji="0" lang="th-TH" altLang="th-TH" sz="3200" b="1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61AF80B8-55F0-1AD5-C3C1-A205155E20AB}"/>
              </a:ext>
            </a:extLst>
          </p:cNvPr>
          <p:cNvSpPr txBox="1"/>
          <p:nvPr/>
        </p:nvSpPr>
        <p:spPr>
          <a:xfrm>
            <a:off x="864079" y="614940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id="{9B6BE991-4422-798A-A982-B15AA57B03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59587"/>
            <a:ext cx="3746032" cy="3898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7851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40A98C-4007-08A6-F1A4-88EC4506B3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: มุมมน 2">
            <a:extLst>
              <a:ext uri="{FF2B5EF4-FFF2-40B4-BE49-F238E27FC236}">
                <a16:creationId xmlns:a16="http://schemas.microsoft.com/office/drawing/2014/main" id="{76B3AF24-E925-7C93-C393-F347914339A2}"/>
              </a:ext>
            </a:extLst>
          </p:cNvPr>
          <p:cNvSpPr/>
          <p:nvPr/>
        </p:nvSpPr>
        <p:spPr>
          <a:xfrm>
            <a:off x="1" y="6461185"/>
            <a:ext cx="12191999" cy="379347"/>
          </a:xfrm>
          <a:prstGeom prst="roundRect">
            <a:avLst>
              <a:gd name="adj" fmla="val 0"/>
            </a:avLst>
          </a:prstGeom>
          <a:solidFill>
            <a:srgbClr val="D0E5C1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id="{8B6BA2D2-A9E5-E674-5DBB-E2A62C267392}"/>
              </a:ext>
            </a:extLst>
          </p:cNvPr>
          <p:cNvSpPr/>
          <p:nvPr/>
        </p:nvSpPr>
        <p:spPr>
          <a:xfrm>
            <a:off x="0" y="8842"/>
            <a:ext cx="12192000" cy="788677"/>
          </a:xfrm>
          <a:prstGeom prst="roundRect">
            <a:avLst>
              <a:gd name="adj" fmla="val 0"/>
            </a:avLst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80E0FCA3-6EB7-EC90-F057-E5CE8EC64DC8}"/>
              </a:ext>
            </a:extLst>
          </p:cNvPr>
          <p:cNvSpPr txBox="1"/>
          <p:nvPr/>
        </p:nvSpPr>
        <p:spPr>
          <a:xfrm>
            <a:off x="926438" y="180975"/>
            <a:ext cx="103391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alt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หนังสือเวียน </a:t>
            </a:r>
            <a:r>
              <a:rPr kumimoji="0" lang="th-TH" altLang="th-TH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“ที่เกี่ยวข้องกับงานพัสดุ</a:t>
            </a:r>
            <a:r>
              <a:rPr kumimoji="0" lang="en-US" altLang="th-TH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”</a:t>
            </a:r>
            <a:endParaRPr kumimoji="0" lang="th-TH" altLang="th-TH" sz="1400" b="1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graphicFrame>
        <p:nvGraphicFramePr>
          <p:cNvPr id="32" name="ตาราง 31">
            <a:extLst>
              <a:ext uri="{FF2B5EF4-FFF2-40B4-BE49-F238E27FC236}">
                <a16:creationId xmlns:a16="http://schemas.microsoft.com/office/drawing/2014/main" id="{EAE0BF88-8184-3C17-3CD4-C6DD094F93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3674715"/>
              </p:ext>
            </p:extLst>
          </p:nvPr>
        </p:nvGraphicFramePr>
        <p:xfrm>
          <a:off x="529760" y="1405246"/>
          <a:ext cx="11132480" cy="34672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1560">
                  <a:extLst>
                    <a:ext uri="{9D8B030D-6E8A-4147-A177-3AD203B41FA5}">
                      <a16:colId xmlns:a16="http://schemas.microsoft.com/office/drawing/2014/main" val="3942322817"/>
                    </a:ext>
                  </a:extLst>
                </a:gridCol>
                <a:gridCol w="1391560">
                  <a:extLst>
                    <a:ext uri="{9D8B030D-6E8A-4147-A177-3AD203B41FA5}">
                      <a16:colId xmlns:a16="http://schemas.microsoft.com/office/drawing/2014/main" val="1264479245"/>
                    </a:ext>
                  </a:extLst>
                </a:gridCol>
                <a:gridCol w="1391560">
                  <a:extLst>
                    <a:ext uri="{9D8B030D-6E8A-4147-A177-3AD203B41FA5}">
                      <a16:colId xmlns:a16="http://schemas.microsoft.com/office/drawing/2014/main" val="3685478840"/>
                    </a:ext>
                  </a:extLst>
                </a:gridCol>
                <a:gridCol w="1391560">
                  <a:extLst>
                    <a:ext uri="{9D8B030D-6E8A-4147-A177-3AD203B41FA5}">
                      <a16:colId xmlns:a16="http://schemas.microsoft.com/office/drawing/2014/main" val="1699701297"/>
                    </a:ext>
                  </a:extLst>
                </a:gridCol>
                <a:gridCol w="1391560">
                  <a:extLst>
                    <a:ext uri="{9D8B030D-6E8A-4147-A177-3AD203B41FA5}">
                      <a16:colId xmlns:a16="http://schemas.microsoft.com/office/drawing/2014/main" val="1180455710"/>
                    </a:ext>
                  </a:extLst>
                </a:gridCol>
                <a:gridCol w="1391560">
                  <a:extLst>
                    <a:ext uri="{9D8B030D-6E8A-4147-A177-3AD203B41FA5}">
                      <a16:colId xmlns:a16="http://schemas.microsoft.com/office/drawing/2014/main" val="4142962232"/>
                    </a:ext>
                  </a:extLst>
                </a:gridCol>
                <a:gridCol w="1524515">
                  <a:extLst>
                    <a:ext uri="{9D8B030D-6E8A-4147-A177-3AD203B41FA5}">
                      <a16:colId xmlns:a16="http://schemas.microsoft.com/office/drawing/2014/main" val="1943815276"/>
                    </a:ext>
                  </a:extLst>
                </a:gridCol>
                <a:gridCol w="1258605">
                  <a:extLst>
                    <a:ext uri="{9D8B030D-6E8A-4147-A177-3AD203B41FA5}">
                      <a16:colId xmlns:a16="http://schemas.microsoft.com/office/drawing/2014/main" val="1812704370"/>
                    </a:ext>
                  </a:extLst>
                </a:gridCol>
              </a:tblGrid>
              <a:tr h="842569"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แนวทางปฏิบัติ</a:t>
                      </a:r>
                      <a:br>
                        <a:rPr lang="th-TH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</a:br>
                      <a:r>
                        <a:rPr lang="th-TH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งบ 67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การจัดซื้อจัดจ้าง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จัดทำแบบรูปรายการงานก่อสร้าง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จัดทำร่าง</a:t>
                      </a:r>
                      <a:r>
                        <a:rPr lang="en-US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 TOR/Spec</a:t>
                      </a:r>
                      <a:br>
                        <a:rPr lang="th-TH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</a:br>
                      <a:r>
                        <a:rPr lang="th-TH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กรณีซื้อจ้าง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กำหนดราคากลาง </a:t>
                      </a:r>
                      <a:br>
                        <a:rPr lang="th-TH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</a:br>
                      <a:r>
                        <a:rPr lang="th-TH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กรณีซื้อจ้าง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กำหนดราคากลางก่อสร้าง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จัดทำเอกสารประกวดราคา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พิจารณาผล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70324714"/>
                  </a:ext>
                </a:extLst>
              </a:tr>
              <a:tr h="2552842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ว41</a:t>
                      </a:r>
                      <a:br>
                        <a:rPr lang="th-TH" sz="24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</a:br>
                      <a:endParaRPr lang="th-TH" sz="2400" dirty="0">
                        <a:latin typeface="Prompt" panose="00000500000000000000" pitchFamily="2" charset="-34"/>
                        <a:cs typeface="Prompt" panose="00000500000000000000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ว119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ว78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ว124</a:t>
                      </a:r>
                    </a:p>
                    <a:p>
                      <a:pPr algn="ctr"/>
                      <a:r>
                        <a:rPr lang="th-TH" sz="24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ว159</a:t>
                      </a:r>
                    </a:p>
                    <a:p>
                      <a:pPr algn="ctr"/>
                      <a:r>
                        <a:rPr lang="th-TH" sz="24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ว214</a:t>
                      </a:r>
                      <a:br>
                        <a:rPr lang="th-TH" sz="24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</a:br>
                      <a:r>
                        <a:rPr lang="th-TH" sz="2400" strike="sngStrike" dirty="0">
                          <a:solidFill>
                            <a:srgbClr val="FF0000"/>
                          </a:solidFill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ว521</a:t>
                      </a:r>
                      <a:br>
                        <a:rPr lang="th-TH" sz="2400" strike="sngStrike" dirty="0">
                          <a:solidFill>
                            <a:srgbClr val="FF0000"/>
                          </a:solidFill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</a:br>
                      <a:r>
                        <a:rPr lang="th-TH" sz="2400" strike="sngStrike" dirty="0">
                          <a:solidFill>
                            <a:srgbClr val="FF0000"/>
                          </a:solidFill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ว410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ว78</a:t>
                      </a:r>
                    </a:p>
                    <a:p>
                      <a:pPr algn="ctr"/>
                      <a:r>
                        <a:rPr lang="th-TH" sz="2400" strike="sngStrike" dirty="0">
                          <a:solidFill>
                            <a:srgbClr val="FF0000"/>
                          </a:solidFill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ว89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ว124</a:t>
                      </a:r>
                    </a:p>
                    <a:p>
                      <a:pPr algn="ctr"/>
                      <a:r>
                        <a:rPr lang="th-TH" sz="24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ว159</a:t>
                      </a:r>
                    </a:p>
                    <a:p>
                      <a:pPr algn="ctr"/>
                      <a:r>
                        <a:rPr lang="th-TH" sz="24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ว214</a:t>
                      </a:r>
                      <a:br>
                        <a:rPr lang="th-TH" sz="24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</a:br>
                      <a:r>
                        <a:rPr lang="th-TH" sz="2400" dirty="0">
                          <a:solidFill>
                            <a:schemeClr val="tx1"/>
                          </a:solidFill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ว198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ว206</a:t>
                      </a:r>
                    </a:p>
                    <a:p>
                      <a:pPr algn="ctr"/>
                      <a:r>
                        <a:rPr lang="th-TH" sz="2400" dirty="0">
                          <a:solidFill>
                            <a:schemeClr val="tx1"/>
                          </a:solidFill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ว404</a:t>
                      </a:r>
                      <a:br>
                        <a:rPr lang="th-TH" sz="2400" dirty="0">
                          <a:solidFill>
                            <a:schemeClr val="tx1"/>
                          </a:solidFill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</a:br>
                      <a:r>
                        <a:rPr lang="th-TH" sz="2400" strike="sngStrike" dirty="0">
                          <a:solidFill>
                            <a:srgbClr val="FF0000"/>
                          </a:solidFill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ว453*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ว206</a:t>
                      </a:r>
                    </a:p>
                    <a:p>
                      <a:pPr algn="ctr"/>
                      <a:r>
                        <a:rPr lang="th-TH" sz="2400" b="0" dirty="0">
                          <a:solidFill>
                            <a:schemeClr val="tx1"/>
                          </a:solidFill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ว135</a:t>
                      </a:r>
                    </a:p>
                    <a:p>
                      <a:pPr algn="ctr"/>
                      <a:r>
                        <a:rPr lang="th-TH" sz="2400" b="0" dirty="0">
                          <a:solidFill>
                            <a:schemeClr val="tx1"/>
                          </a:solidFill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ว499</a:t>
                      </a:r>
                    </a:p>
                    <a:p>
                      <a:pPr algn="ctr"/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ประกาศหลักเกณฑ์ ลว. 6 ก.ค. 65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ว56</a:t>
                      </a:r>
                    </a:p>
                    <a:p>
                      <a:pPr algn="ctr"/>
                      <a:r>
                        <a:rPr lang="th-TH" sz="24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ว78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ว125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ว78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ว189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4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ว258</a:t>
                      </a:r>
                    </a:p>
                    <a:p>
                      <a:pPr algn="ctr"/>
                      <a:r>
                        <a:rPr lang="th-TH" sz="24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ว397</a:t>
                      </a:r>
                      <a:br>
                        <a:rPr lang="en-US" sz="24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</a:br>
                      <a:r>
                        <a:rPr lang="th-TH" sz="24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</a:t>
                      </a:r>
                      <a:r>
                        <a:rPr lang="en-US" sz="24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581</a:t>
                      </a:r>
                      <a:endParaRPr lang="th-TH" sz="2400" dirty="0">
                        <a:latin typeface="Prompt" panose="00000500000000000000" pitchFamily="2" charset="-34"/>
                        <a:cs typeface="Prompt" panose="00000500000000000000" pitchFamily="2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5357927"/>
                  </a:ext>
                </a:extLst>
              </a:tr>
            </a:tbl>
          </a:graphicData>
        </a:graphic>
      </p:graphicFrame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C0406533-53EF-A7EE-545B-BF6CE3285853}"/>
              </a:ext>
            </a:extLst>
          </p:cNvPr>
          <p:cNvSpPr txBox="1"/>
          <p:nvPr/>
        </p:nvSpPr>
        <p:spPr>
          <a:xfrm>
            <a:off x="864079" y="614940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04776D13-ACAD-9BED-75A2-02C70A74FF34}"/>
              </a:ext>
            </a:extLst>
          </p:cNvPr>
          <p:cNvSpPr txBox="1"/>
          <p:nvPr/>
        </p:nvSpPr>
        <p:spPr>
          <a:xfrm>
            <a:off x="1025809" y="5422287"/>
            <a:ext cx="10463841" cy="7425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24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**ว453 ลว. 3 ต.ค. 61 ราคากลาง</a:t>
            </a:r>
          </a:p>
        </p:txBody>
      </p:sp>
    </p:spTree>
    <p:extLst>
      <p:ext uri="{BB962C8B-B14F-4D97-AF65-F5344CB8AC3E}">
        <p14:creationId xmlns:p14="http://schemas.microsoft.com/office/powerpoint/2010/main" val="19878942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6248CA-C141-3F94-A0E9-72248E2B2D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0B01C86F-8BDB-A1E2-D240-F808C692697D}"/>
              </a:ext>
            </a:extLst>
          </p:cNvPr>
          <p:cNvSpPr/>
          <p:nvPr/>
        </p:nvSpPr>
        <p:spPr>
          <a:xfrm>
            <a:off x="0" y="8842"/>
            <a:ext cx="12192000" cy="788677"/>
          </a:xfrm>
          <a:prstGeom prst="roundRect">
            <a:avLst>
              <a:gd name="adj" fmla="val 0"/>
            </a:avLst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C6A4E541-CD6B-4A27-4130-281924F596DC}"/>
              </a:ext>
            </a:extLst>
          </p:cNvPr>
          <p:cNvSpPr txBox="1"/>
          <p:nvPr/>
        </p:nvSpPr>
        <p:spPr>
          <a:xfrm>
            <a:off x="926438" y="180975"/>
            <a:ext cx="103391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alt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หนังสือเวียน </a:t>
            </a:r>
            <a:r>
              <a:rPr kumimoji="0" lang="th-TH" altLang="th-TH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“ที่เกี่ยวข้องกับงานพัสดุ</a:t>
            </a:r>
            <a:r>
              <a:rPr kumimoji="0" lang="en-US" altLang="th-TH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”</a:t>
            </a:r>
            <a:endParaRPr kumimoji="0" lang="th-TH" altLang="th-TH" sz="1400" b="1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graphicFrame>
        <p:nvGraphicFramePr>
          <p:cNvPr id="32" name="ตาราง 31">
            <a:extLst>
              <a:ext uri="{FF2B5EF4-FFF2-40B4-BE49-F238E27FC236}">
                <a16:creationId xmlns:a16="http://schemas.microsoft.com/office/drawing/2014/main" id="{6289004E-E952-7DB2-BB80-FECC340761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111080"/>
              </p:ext>
            </p:extLst>
          </p:nvPr>
        </p:nvGraphicFramePr>
        <p:xfrm>
          <a:off x="248004" y="969652"/>
          <a:ext cx="11695988" cy="1961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8869">
                  <a:extLst>
                    <a:ext uri="{9D8B030D-6E8A-4147-A177-3AD203B41FA5}">
                      <a16:colId xmlns:a16="http://schemas.microsoft.com/office/drawing/2014/main" val="3942322817"/>
                    </a:ext>
                  </a:extLst>
                </a:gridCol>
                <a:gridCol w="1474237">
                  <a:extLst>
                    <a:ext uri="{9D8B030D-6E8A-4147-A177-3AD203B41FA5}">
                      <a16:colId xmlns:a16="http://schemas.microsoft.com/office/drawing/2014/main" val="2006198588"/>
                    </a:ext>
                  </a:extLst>
                </a:gridCol>
                <a:gridCol w="1259633">
                  <a:extLst>
                    <a:ext uri="{9D8B030D-6E8A-4147-A177-3AD203B41FA5}">
                      <a16:colId xmlns:a16="http://schemas.microsoft.com/office/drawing/2014/main" val="1264479245"/>
                    </a:ext>
                  </a:extLst>
                </a:gridCol>
                <a:gridCol w="1418253">
                  <a:extLst>
                    <a:ext uri="{9D8B030D-6E8A-4147-A177-3AD203B41FA5}">
                      <a16:colId xmlns:a16="http://schemas.microsoft.com/office/drawing/2014/main" val="3685478840"/>
                    </a:ext>
                  </a:extLst>
                </a:gridCol>
                <a:gridCol w="1856792">
                  <a:extLst>
                    <a:ext uri="{9D8B030D-6E8A-4147-A177-3AD203B41FA5}">
                      <a16:colId xmlns:a16="http://schemas.microsoft.com/office/drawing/2014/main" val="1699701297"/>
                    </a:ext>
                  </a:extLst>
                </a:gridCol>
                <a:gridCol w="1530220">
                  <a:extLst>
                    <a:ext uri="{9D8B030D-6E8A-4147-A177-3AD203B41FA5}">
                      <a16:colId xmlns:a16="http://schemas.microsoft.com/office/drawing/2014/main" val="361563943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1180455710"/>
                    </a:ext>
                  </a:extLst>
                </a:gridCol>
                <a:gridCol w="1456384">
                  <a:extLst>
                    <a:ext uri="{9D8B030D-6E8A-4147-A177-3AD203B41FA5}">
                      <a16:colId xmlns:a16="http://schemas.microsoft.com/office/drawing/2014/main" val="2927685657"/>
                    </a:ext>
                  </a:extLst>
                </a:gridCol>
              </a:tblGrid>
              <a:tr h="968707">
                <a:tc>
                  <a:txBody>
                    <a:bodyPr/>
                    <a:lstStyle/>
                    <a:p>
                      <a:pPr algn="ctr"/>
                      <a:r>
                        <a:rPr lang="th-TH" sz="1600" b="0" dirty="0" err="1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สขร</a:t>
                      </a:r>
                      <a:r>
                        <a:rPr lang="th-TH" sz="16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คืนหลักประกัน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ยกเว้น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นิทรรศการ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หนังสือรับรองก่อสร้าง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ลายมือชื่ออิเล็กทรอนิกส์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ประชุมออนไลน์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ขายเอกสารประกวดราคา/สอบราคา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70324714"/>
                  </a:ext>
                </a:extLst>
              </a:tr>
              <a:tr h="992397">
                <a:tc>
                  <a:txBody>
                    <a:bodyPr/>
                    <a:lstStyle/>
                    <a:p>
                      <a:pPr algn="ctr"/>
                      <a:r>
                        <a:rPr lang="th-TH" sz="2400" b="0" i="0" kern="1200" dirty="0">
                          <a:solidFill>
                            <a:schemeClr val="dk1"/>
                          </a:solidFill>
                          <a:effectLst/>
                          <a:latin typeface="Prompt" panose="00000500000000000000" pitchFamily="2" charset="-34"/>
                          <a:ea typeface="+mn-ea"/>
                          <a:cs typeface="Prompt" panose="00000500000000000000" pitchFamily="2" charset="-34"/>
                        </a:rPr>
                        <a:t>ว568</a:t>
                      </a:r>
                      <a:endParaRPr lang="th-TH" sz="2400" b="0" dirty="0">
                        <a:latin typeface="Prompt" panose="00000500000000000000" pitchFamily="2" charset="-34"/>
                        <a:cs typeface="Prompt" panose="00000500000000000000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ว117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ว397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ว989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ว101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ว348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ว279</a:t>
                      </a:r>
                      <a:br>
                        <a:rPr lang="th-TH" sz="24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</a:br>
                      <a:r>
                        <a:rPr lang="th-TH" sz="24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</a:t>
                      </a:r>
                      <a:r>
                        <a:rPr lang="en-US" sz="24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348</a:t>
                      </a:r>
                      <a:endParaRPr lang="th-TH" sz="2400" b="0" dirty="0">
                        <a:latin typeface="Prompt" panose="00000500000000000000" pitchFamily="2" charset="-34"/>
                        <a:cs typeface="Prompt" panose="00000500000000000000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ว208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5357927"/>
                  </a:ext>
                </a:extLst>
              </a:tr>
            </a:tbl>
          </a:graphicData>
        </a:graphic>
      </p:graphicFrame>
      <p:graphicFrame>
        <p:nvGraphicFramePr>
          <p:cNvPr id="2" name="ตาราง 1">
            <a:extLst>
              <a:ext uri="{FF2B5EF4-FFF2-40B4-BE49-F238E27FC236}">
                <a16:creationId xmlns:a16="http://schemas.microsoft.com/office/drawing/2014/main" id="{F7100941-7324-6637-C26C-E996383849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0504793"/>
              </p:ext>
            </p:extLst>
          </p:nvPr>
        </p:nvGraphicFramePr>
        <p:xfrm>
          <a:off x="485192" y="3325482"/>
          <a:ext cx="11210789" cy="26097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7484">
                  <a:extLst>
                    <a:ext uri="{9D8B030D-6E8A-4147-A177-3AD203B41FA5}">
                      <a16:colId xmlns:a16="http://schemas.microsoft.com/office/drawing/2014/main" val="3385324299"/>
                    </a:ext>
                  </a:extLst>
                </a:gridCol>
                <a:gridCol w="1866661">
                  <a:extLst>
                    <a:ext uri="{9D8B030D-6E8A-4147-A177-3AD203B41FA5}">
                      <a16:colId xmlns:a16="http://schemas.microsoft.com/office/drawing/2014/main" val="3942322817"/>
                    </a:ext>
                  </a:extLst>
                </a:gridCol>
                <a:gridCol w="1866661">
                  <a:extLst>
                    <a:ext uri="{9D8B030D-6E8A-4147-A177-3AD203B41FA5}">
                      <a16:colId xmlns:a16="http://schemas.microsoft.com/office/drawing/2014/main" val="2006198588"/>
                    </a:ext>
                  </a:extLst>
                </a:gridCol>
                <a:gridCol w="1866661">
                  <a:extLst>
                    <a:ext uri="{9D8B030D-6E8A-4147-A177-3AD203B41FA5}">
                      <a16:colId xmlns:a16="http://schemas.microsoft.com/office/drawing/2014/main" val="1264479245"/>
                    </a:ext>
                  </a:extLst>
                </a:gridCol>
                <a:gridCol w="1866661">
                  <a:extLst>
                    <a:ext uri="{9D8B030D-6E8A-4147-A177-3AD203B41FA5}">
                      <a16:colId xmlns:a16="http://schemas.microsoft.com/office/drawing/2014/main" val="2629225412"/>
                    </a:ext>
                  </a:extLst>
                </a:gridCol>
                <a:gridCol w="1866661">
                  <a:extLst>
                    <a:ext uri="{9D8B030D-6E8A-4147-A177-3AD203B41FA5}">
                      <a16:colId xmlns:a16="http://schemas.microsoft.com/office/drawing/2014/main" val="3685478840"/>
                    </a:ext>
                  </a:extLst>
                </a:gridCol>
              </a:tblGrid>
              <a:tr h="811441"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ไม่ต้องดำเนินการใน </a:t>
                      </a:r>
                      <a:r>
                        <a:rPr lang="en-US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e-GP</a:t>
                      </a:r>
                      <a:endParaRPr lang="th-TH" sz="1800" b="0" dirty="0">
                        <a:latin typeface="Prompt" panose="00000500000000000000" pitchFamily="2" charset="-34"/>
                        <a:cs typeface="Prompt" panose="00000500000000000000" pitchFamily="2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นิยามก่อสร้าง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รายเดียว</a:t>
                      </a:r>
                      <a:br>
                        <a:rPr lang="th-TH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</a:br>
                      <a:r>
                        <a:rPr lang="th-TH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ไม่รออุทธรณ์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เจาะจง ข้อ 79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จัดหาผู้ให้บริการด้านอินเตอร์เน็ต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แนวทางป้องกันทุจริต </a:t>
                      </a:r>
                      <a:r>
                        <a:rPr lang="th-TH" sz="1800" b="0" dirty="0" err="1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ค.ป.ท</a:t>
                      </a:r>
                      <a:r>
                        <a:rPr lang="th-TH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70324714"/>
                  </a:ext>
                </a:extLst>
              </a:tr>
              <a:tr h="960544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ว322</a:t>
                      </a:r>
                      <a:endParaRPr lang="en-US" sz="2800" dirty="0">
                        <a:latin typeface="Prompt" panose="00000500000000000000" pitchFamily="2" charset="-34"/>
                        <a:cs typeface="Prompt" panose="00000500000000000000" pitchFamily="2" charset="-34"/>
                      </a:endParaRPr>
                    </a:p>
                    <a:p>
                      <a:pPr algn="ctr"/>
                      <a:r>
                        <a:rPr lang="th-TH" sz="2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</a:t>
                      </a:r>
                      <a:r>
                        <a:rPr lang="en-US" sz="2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119</a:t>
                      </a:r>
                      <a:br>
                        <a:rPr lang="th-TH" sz="2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</a:br>
                      <a:r>
                        <a:rPr lang="th-TH" sz="2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ว62</a:t>
                      </a:r>
                      <a:br>
                        <a:rPr lang="th-TH" sz="2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</a:br>
                      <a:r>
                        <a:rPr lang="th-TH" sz="2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ว63</a:t>
                      </a:r>
                      <a:endParaRPr lang="th-TH" b="0" dirty="0">
                        <a:latin typeface="Prompt" panose="00000500000000000000" pitchFamily="2" charset="-34"/>
                        <a:cs typeface="Prompt" panose="00000500000000000000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ว259</a:t>
                      </a:r>
                      <a:br>
                        <a:rPr lang="th-TH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</a:br>
                      <a:r>
                        <a:rPr lang="th-TH" b="0" strike="sngStrike" dirty="0">
                          <a:solidFill>
                            <a:srgbClr val="C00000"/>
                          </a:solidFill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ว112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ว453</a:t>
                      </a:r>
                      <a:r>
                        <a:rPr lang="th-TH" b="0" dirty="0">
                          <a:solidFill>
                            <a:srgbClr val="FF0000"/>
                          </a:solidFill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*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ว217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ว260</a:t>
                      </a:r>
                      <a:br>
                        <a:rPr lang="th-TH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</a:br>
                      <a:r>
                        <a:rPr lang="th-TH" sz="1800" b="0" dirty="0">
                          <a:solidFill>
                            <a:srgbClr val="FF0000"/>
                          </a:solidFill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0405.4/54026 </a:t>
                      </a:r>
                      <a:r>
                        <a:rPr lang="th-TH" sz="2400" b="0" dirty="0">
                          <a:solidFill>
                            <a:srgbClr val="FF0000"/>
                          </a:solidFill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(หารือ)</a:t>
                      </a:r>
                      <a:endParaRPr lang="th-TH" b="0" dirty="0">
                        <a:solidFill>
                          <a:srgbClr val="FF0000"/>
                        </a:solidFill>
                        <a:latin typeface="Prompt" panose="00000500000000000000" pitchFamily="2" charset="-34"/>
                        <a:cs typeface="Prompt" panose="00000500000000000000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ว444</a:t>
                      </a:r>
                      <a:br>
                        <a:rPr lang="th-TH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</a:br>
                      <a:r>
                        <a:rPr lang="th-TH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ว443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5357927"/>
                  </a:ext>
                </a:extLst>
              </a:tr>
            </a:tbl>
          </a:graphicData>
        </a:graphic>
      </p:graphicFrame>
      <p:sp>
        <p:nvSpPr>
          <p:cNvPr id="3" name="สี่เหลี่ยมผืนผ้า: มุมมน 2">
            <a:extLst>
              <a:ext uri="{FF2B5EF4-FFF2-40B4-BE49-F238E27FC236}">
                <a16:creationId xmlns:a16="http://schemas.microsoft.com/office/drawing/2014/main" id="{29210D1F-C133-2481-BFF7-91C321AC9217}"/>
              </a:ext>
            </a:extLst>
          </p:cNvPr>
          <p:cNvSpPr/>
          <p:nvPr/>
        </p:nvSpPr>
        <p:spPr>
          <a:xfrm>
            <a:off x="1" y="6461185"/>
            <a:ext cx="12191999" cy="379347"/>
          </a:xfrm>
          <a:prstGeom prst="roundRect">
            <a:avLst>
              <a:gd name="adj" fmla="val 0"/>
            </a:avLst>
          </a:prstGeom>
          <a:solidFill>
            <a:srgbClr val="D0E5C1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A4C7AA20-269B-E093-72B2-CABDBF788CF3}"/>
              </a:ext>
            </a:extLst>
          </p:cNvPr>
          <p:cNvSpPr txBox="1"/>
          <p:nvPr/>
        </p:nvSpPr>
        <p:spPr>
          <a:xfrm>
            <a:off x="864079" y="614940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58767EB9-CEF9-9CCA-06A2-10694023BE4E}"/>
              </a:ext>
            </a:extLst>
          </p:cNvPr>
          <p:cNvSpPr txBox="1"/>
          <p:nvPr/>
        </p:nvSpPr>
        <p:spPr>
          <a:xfrm>
            <a:off x="654636" y="5613598"/>
            <a:ext cx="10463841" cy="7425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24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*ว453 ลว. 28 พ.ย. 60</a:t>
            </a:r>
          </a:p>
        </p:txBody>
      </p:sp>
    </p:spTree>
    <p:extLst>
      <p:ext uri="{BB962C8B-B14F-4D97-AF65-F5344CB8AC3E}">
        <p14:creationId xmlns:p14="http://schemas.microsoft.com/office/powerpoint/2010/main" val="22473788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1BE2B5-510D-E22A-046D-EF5C6AF9C7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id="{A5176AD3-6C81-6BE9-25AF-BB4385A8F838}"/>
              </a:ext>
            </a:extLst>
          </p:cNvPr>
          <p:cNvSpPr/>
          <p:nvPr/>
        </p:nvSpPr>
        <p:spPr>
          <a:xfrm>
            <a:off x="0" y="8842"/>
            <a:ext cx="12192000" cy="788677"/>
          </a:xfrm>
          <a:prstGeom prst="roundRect">
            <a:avLst>
              <a:gd name="adj" fmla="val 0"/>
            </a:avLst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7E814786-83B8-F55A-1E53-47F6C1C8161C}"/>
              </a:ext>
            </a:extLst>
          </p:cNvPr>
          <p:cNvSpPr txBox="1"/>
          <p:nvPr/>
        </p:nvSpPr>
        <p:spPr>
          <a:xfrm>
            <a:off x="926438" y="180975"/>
            <a:ext cx="103391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alt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หนังสือเวียน </a:t>
            </a:r>
            <a:r>
              <a:rPr kumimoji="0" lang="th-TH" altLang="th-TH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“ที่เกี่ยวข้องกับงานพัสดุ</a:t>
            </a:r>
            <a:r>
              <a:rPr kumimoji="0" lang="en-US" altLang="th-TH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”</a:t>
            </a:r>
            <a:endParaRPr kumimoji="0" lang="th-TH" altLang="th-TH" sz="1400" b="1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graphicFrame>
        <p:nvGraphicFramePr>
          <p:cNvPr id="2" name="ตาราง 1">
            <a:extLst>
              <a:ext uri="{FF2B5EF4-FFF2-40B4-BE49-F238E27FC236}">
                <a16:creationId xmlns:a16="http://schemas.microsoft.com/office/drawing/2014/main" id="{1CF42939-A09B-919F-6AB1-5EE761F199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3710809"/>
              </p:ext>
            </p:extLst>
          </p:nvPr>
        </p:nvGraphicFramePr>
        <p:xfrm>
          <a:off x="556533" y="1203959"/>
          <a:ext cx="11175390" cy="19663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2023">
                  <a:extLst>
                    <a:ext uri="{9D8B030D-6E8A-4147-A177-3AD203B41FA5}">
                      <a16:colId xmlns:a16="http://schemas.microsoft.com/office/drawing/2014/main" val="2859729326"/>
                    </a:ext>
                  </a:extLst>
                </a:gridCol>
                <a:gridCol w="1471818">
                  <a:extLst>
                    <a:ext uri="{9D8B030D-6E8A-4147-A177-3AD203B41FA5}">
                      <a16:colId xmlns:a16="http://schemas.microsoft.com/office/drawing/2014/main" val="3942322817"/>
                    </a:ext>
                  </a:extLst>
                </a:gridCol>
                <a:gridCol w="2441676">
                  <a:extLst>
                    <a:ext uri="{9D8B030D-6E8A-4147-A177-3AD203B41FA5}">
                      <a16:colId xmlns:a16="http://schemas.microsoft.com/office/drawing/2014/main" val="2006198588"/>
                    </a:ext>
                  </a:extLst>
                </a:gridCol>
                <a:gridCol w="2235189">
                  <a:extLst>
                    <a:ext uri="{9D8B030D-6E8A-4147-A177-3AD203B41FA5}">
                      <a16:colId xmlns:a16="http://schemas.microsoft.com/office/drawing/2014/main" val="974611593"/>
                    </a:ext>
                  </a:extLst>
                </a:gridCol>
                <a:gridCol w="1517342">
                  <a:extLst>
                    <a:ext uri="{9D8B030D-6E8A-4147-A177-3AD203B41FA5}">
                      <a16:colId xmlns:a16="http://schemas.microsoft.com/office/drawing/2014/main" val="1264479245"/>
                    </a:ext>
                  </a:extLst>
                </a:gridCol>
                <a:gridCol w="1517342">
                  <a:extLst>
                    <a:ext uri="{9D8B030D-6E8A-4147-A177-3AD203B41FA5}">
                      <a16:colId xmlns:a16="http://schemas.microsoft.com/office/drawing/2014/main" val="3400395857"/>
                    </a:ext>
                  </a:extLst>
                </a:gridCol>
              </a:tblGrid>
              <a:tr h="811441">
                <a:tc>
                  <a:txBody>
                    <a:bodyPr/>
                    <a:lstStyle/>
                    <a:p>
                      <a:pPr algn="ctr"/>
                      <a:r>
                        <a:rPr lang="th-TH" sz="20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เลือกวิธีซื้อจ้างวงเงินไม่เกิน </a:t>
                      </a:r>
                      <a:br>
                        <a:rPr lang="th-TH" sz="20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</a:br>
                      <a:r>
                        <a:rPr lang="th-TH" sz="20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5 แสน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ทิ้งงาน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ของแถมพิเศษ ชดเชย ส่วนสนับสนุน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ข้อหารือแบ่งซื้อ</a:t>
                      </a:r>
                      <a:br>
                        <a:rPr lang="th-TH" sz="20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</a:br>
                      <a:r>
                        <a:rPr lang="th-TH" sz="20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แบ่งจ้าง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น้ำมันเชื้อเพลิง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แก้ไขสัญญา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70324714"/>
                  </a:ext>
                </a:extLst>
              </a:tr>
              <a:tr h="960544">
                <a:tc>
                  <a:txBody>
                    <a:bodyPr/>
                    <a:lstStyle/>
                    <a:p>
                      <a:pPr algn="ctr"/>
                      <a:r>
                        <a:rPr lang="th-TH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ว111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ว496</a:t>
                      </a:r>
                      <a:br>
                        <a:rPr lang="th-TH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</a:br>
                      <a:r>
                        <a:rPr lang="th-TH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ว973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ว457</a:t>
                      </a:r>
                    </a:p>
                    <a:p>
                      <a:pPr algn="ctr"/>
                      <a:r>
                        <a:rPr lang="th-TH" b="0" strike="sngStrike" dirty="0">
                          <a:solidFill>
                            <a:srgbClr val="C00000"/>
                          </a:solidFill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ว254</a:t>
                      </a:r>
                      <a:endParaRPr lang="th-TH" b="0" dirty="0">
                        <a:solidFill>
                          <a:srgbClr val="FF0000"/>
                        </a:solidFill>
                        <a:latin typeface="Prompt" panose="00000500000000000000" pitchFamily="2" charset="-34"/>
                        <a:cs typeface="Prompt" panose="00000500000000000000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0405.2/022120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ว179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ว476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5357927"/>
                  </a:ext>
                </a:extLst>
              </a:tr>
            </a:tbl>
          </a:graphicData>
        </a:graphic>
      </p:graphicFrame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id="{F8B1ACDA-3A1C-9880-C827-7C667EFB57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954738"/>
              </p:ext>
            </p:extLst>
          </p:nvPr>
        </p:nvGraphicFramePr>
        <p:xfrm>
          <a:off x="556532" y="3339765"/>
          <a:ext cx="11175387" cy="2814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52761">
                  <a:extLst>
                    <a:ext uri="{9D8B030D-6E8A-4147-A177-3AD203B41FA5}">
                      <a16:colId xmlns:a16="http://schemas.microsoft.com/office/drawing/2014/main" val="2859729326"/>
                    </a:ext>
                  </a:extLst>
                </a:gridCol>
                <a:gridCol w="1738326">
                  <a:extLst>
                    <a:ext uri="{9D8B030D-6E8A-4147-A177-3AD203B41FA5}">
                      <a16:colId xmlns:a16="http://schemas.microsoft.com/office/drawing/2014/main" val="3385324299"/>
                    </a:ext>
                  </a:extLst>
                </a:gridCol>
                <a:gridCol w="1871075">
                  <a:extLst>
                    <a:ext uri="{9D8B030D-6E8A-4147-A177-3AD203B41FA5}">
                      <a16:colId xmlns:a16="http://schemas.microsoft.com/office/drawing/2014/main" val="4282243252"/>
                    </a:ext>
                  </a:extLst>
                </a:gridCol>
                <a:gridCol w="1871075">
                  <a:extLst>
                    <a:ext uri="{9D8B030D-6E8A-4147-A177-3AD203B41FA5}">
                      <a16:colId xmlns:a16="http://schemas.microsoft.com/office/drawing/2014/main" val="2415492807"/>
                    </a:ext>
                  </a:extLst>
                </a:gridCol>
                <a:gridCol w="1871075">
                  <a:extLst>
                    <a:ext uri="{9D8B030D-6E8A-4147-A177-3AD203B41FA5}">
                      <a16:colId xmlns:a16="http://schemas.microsoft.com/office/drawing/2014/main" val="2053218846"/>
                    </a:ext>
                  </a:extLst>
                </a:gridCol>
                <a:gridCol w="1871075">
                  <a:extLst>
                    <a:ext uri="{9D8B030D-6E8A-4147-A177-3AD203B41FA5}">
                      <a16:colId xmlns:a16="http://schemas.microsoft.com/office/drawing/2014/main" val="3336323731"/>
                    </a:ext>
                  </a:extLst>
                </a:gridCol>
              </a:tblGrid>
              <a:tr h="1220381">
                <a:tc>
                  <a:txBody>
                    <a:bodyPr/>
                    <a:lstStyle/>
                    <a:p>
                      <a:pPr algn="ctr"/>
                      <a:r>
                        <a:rPr lang="th-TH" sz="20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ค่าตอบแทนคณะกรรมการ/</a:t>
                      </a:r>
                      <a:br>
                        <a:rPr lang="th-TH" sz="20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</a:br>
                      <a:r>
                        <a:rPr lang="th-TH" sz="20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ผู้ควบคุมงาน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ยกเลิกประกวดราคา/สอบราคาขอเงินคืน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นับระยะเวลาการรับประกันความชำรุดบกพร่อง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SMEs/MIT</a:t>
                      </a:r>
                      <a:endParaRPr lang="th-TH" sz="2000" b="0" dirty="0">
                        <a:latin typeface="Prompt" panose="00000500000000000000" pitchFamily="2" charset="-34"/>
                        <a:cs typeface="Prompt" panose="00000500000000000000" pitchFamily="2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จ้างต่อเนื่อง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พิจารณาผลจ้างก่อสร้าง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70324714"/>
                  </a:ext>
                </a:extLst>
              </a:tr>
              <a:tr h="1504224">
                <a:tc>
                  <a:txBody>
                    <a:bodyPr/>
                    <a:lstStyle/>
                    <a:p>
                      <a:pPr algn="ctr"/>
                      <a:r>
                        <a:rPr lang="th-TH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ว85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ว155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0405.4/38770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ว78</a:t>
                      </a:r>
                    </a:p>
                    <a:p>
                      <a:pPr algn="ctr"/>
                      <a:r>
                        <a:rPr lang="th-TH" b="0" strike="sngStrike" dirty="0">
                          <a:solidFill>
                            <a:srgbClr val="FF0000"/>
                          </a:solidFill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ว89</a:t>
                      </a:r>
                      <a:br>
                        <a:rPr lang="th-TH" b="0" dirty="0"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</a:br>
                      <a:r>
                        <a:rPr lang="th-TH" b="0" strike="sngStrike" dirty="0">
                          <a:solidFill>
                            <a:srgbClr val="FF0000"/>
                          </a:solidFill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ว845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0" strike="noStrike" dirty="0">
                          <a:solidFill>
                            <a:schemeClr val="tx1"/>
                          </a:solidFill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ว346</a:t>
                      </a:r>
                    </a:p>
                    <a:p>
                      <a:pPr algn="ctr"/>
                      <a:r>
                        <a:rPr lang="th-TH" b="0" strike="noStrike" dirty="0">
                          <a:solidFill>
                            <a:schemeClr val="tx1"/>
                          </a:solidFill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ว347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0" strike="noStrike" dirty="0">
                          <a:solidFill>
                            <a:schemeClr val="tx1"/>
                          </a:solidFill>
                          <a:latin typeface="Prompt" panose="00000500000000000000" pitchFamily="2" charset="-34"/>
                          <a:cs typeface="Prompt" panose="00000500000000000000" pitchFamily="2" charset="-34"/>
                        </a:rPr>
                        <a:t>ว452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5357927"/>
                  </a:ext>
                </a:extLst>
              </a:tr>
            </a:tbl>
          </a:graphicData>
        </a:graphic>
      </p:graphicFrame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59EA6F79-7DC4-E6BA-9D2D-609D4CEBC6DF}"/>
              </a:ext>
            </a:extLst>
          </p:cNvPr>
          <p:cNvSpPr/>
          <p:nvPr/>
        </p:nvSpPr>
        <p:spPr>
          <a:xfrm>
            <a:off x="1" y="6461185"/>
            <a:ext cx="12191999" cy="379347"/>
          </a:xfrm>
          <a:prstGeom prst="roundRect">
            <a:avLst>
              <a:gd name="adj" fmla="val 0"/>
            </a:avLst>
          </a:prstGeom>
          <a:solidFill>
            <a:srgbClr val="D0E5C1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330B82F6-7763-0277-1FF5-E19A8D6A7B66}"/>
              </a:ext>
            </a:extLst>
          </p:cNvPr>
          <p:cNvSpPr txBox="1"/>
          <p:nvPr/>
        </p:nvSpPr>
        <p:spPr>
          <a:xfrm>
            <a:off x="864079" y="614940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</p:spTree>
    <p:extLst>
      <p:ext uri="{BB962C8B-B14F-4D97-AF65-F5344CB8AC3E}">
        <p14:creationId xmlns:p14="http://schemas.microsoft.com/office/powerpoint/2010/main" val="39718917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1B13EC-3B02-7F04-404A-E94FA4C519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: มุมมน 1">
            <a:extLst>
              <a:ext uri="{FF2B5EF4-FFF2-40B4-BE49-F238E27FC236}">
                <a16:creationId xmlns:a16="http://schemas.microsoft.com/office/drawing/2014/main" id="{80A0AA3D-981E-635A-25BD-77745AFAEDE5}"/>
              </a:ext>
            </a:extLst>
          </p:cNvPr>
          <p:cNvSpPr/>
          <p:nvPr/>
        </p:nvSpPr>
        <p:spPr>
          <a:xfrm>
            <a:off x="0" y="8842"/>
            <a:ext cx="12192000" cy="788677"/>
          </a:xfrm>
          <a:prstGeom prst="roundRect">
            <a:avLst>
              <a:gd name="adj" fmla="val 0"/>
            </a:avLst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" name="สี่เหลี่ยมผืนผ้า: มุมมน 2">
            <a:extLst>
              <a:ext uri="{FF2B5EF4-FFF2-40B4-BE49-F238E27FC236}">
                <a16:creationId xmlns:a16="http://schemas.microsoft.com/office/drawing/2014/main" id="{A5E3EB5E-1395-1123-843C-C8E8D05AF2F4}"/>
              </a:ext>
            </a:extLst>
          </p:cNvPr>
          <p:cNvSpPr/>
          <p:nvPr/>
        </p:nvSpPr>
        <p:spPr>
          <a:xfrm>
            <a:off x="1" y="6461185"/>
            <a:ext cx="12191999" cy="379347"/>
          </a:xfrm>
          <a:prstGeom prst="roundRect">
            <a:avLst>
              <a:gd name="adj" fmla="val 0"/>
            </a:avLst>
          </a:prstGeom>
          <a:solidFill>
            <a:srgbClr val="D0E5C1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8D0D5F82-5F3F-A273-150F-62F2334AED5D}"/>
              </a:ext>
            </a:extLst>
          </p:cNvPr>
          <p:cNvSpPr txBox="1"/>
          <p:nvPr/>
        </p:nvSpPr>
        <p:spPr>
          <a:xfrm>
            <a:off x="864079" y="614940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13" name="สี่เหลี่ยมผืนผ้า: มุมมน 12">
            <a:extLst>
              <a:ext uri="{FF2B5EF4-FFF2-40B4-BE49-F238E27FC236}">
                <a16:creationId xmlns:a16="http://schemas.microsoft.com/office/drawing/2014/main" id="{BB475FB9-D0EB-8243-60EC-CADDAAD991C4}"/>
              </a:ext>
            </a:extLst>
          </p:cNvPr>
          <p:cNvSpPr/>
          <p:nvPr/>
        </p:nvSpPr>
        <p:spPr>
          <a:xfrm>
            <a:off x="1095555" y="2493034"/>
            <a:ext cx="10256807" cy="3502324"/>
          </a:xfrm>
          <a:prstGeom prst="roundRect">
            <a:avLst>
              <a:gd name="adj" fmla="val 10017"/>
            </a:avLst>
          </a:prstGeom>
          <a:solidFill>
            <a:schemeClr val="accent4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EC5B9BD7-FAAD-5718-45DC-EF4CA020B7FF}"/>
              </a:ext>
            </a:extLst>
          </p:cNvPr>
          <p:cNvSpPr txBox="1"/>
          <p:nvPr/>
        </p:nvSpPr>
        <p:spPr>
          <a:xfrm>
            <a:off x="926438" y="180975"/>
            <a:ext cx="103391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alt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หนังสือเวียน </a:t>
            </a:r>
            <a:r>
              <a:rPr kumimoji="0" lang="th-TH" altLang="th-TH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“ที่เกี่ยวข้องกับงานพัสดุ</a:t>
            </a:r>
            <a:r>
              <a:rPr kumimoji="0" lang="en-US" altLang="th-TH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”</a:t>
            </a:r>
            <a:endParaRPr kumimoji="0" lang="th-TH" altLang="th-TH" sz="1400" b="1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2F63638E-E986-01BC-BC6F-358AE588F739}"/>
              </a:ext>
            </a:extLst>
          </p:cNvPr>
          <p:cNvSpPr txBox="1"/>
          <p:nvPr/>
        </p:nvSpPr>
        <p:spPr>
          <a:xfrm>
            <a:off x="1000665" y="1000134"/>
            <a:ext cx="1055010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หนังสือคณะกรรมการวินิจฉัย ด่วนที่สุด ที่ กค(</a:t>
            </a:r>
            <a:r>
              <a:rPr lang="th-TH" sz="2400" dirty="0" err="1">
                <a:latin typeface="Prompt" panose="00000500000000000000" pitchFamily="2" charset="-34"/>
                <a:cs typeface="Prompt" panose="00000500000000000000" pitchFamily="2" charset="-34"/>
              </a:rPr>
              <a:t>กวจ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) 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0405.4/ว41 ลงวันที่ 24 มกราคม 2567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เรื่อง แนวทางปฏิบัติในการเตรียมการจัดซื้อจัดจ้างและการเร่งรัดการใช้จ่ายเงิน งบประมาณ พ.ศ. 2567 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บังคับใช้กับหน่วยงานใดบ้าง </a:t>
            </a:r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7253EF66-9B38-3278-2B60-C8BA3B750C07}"/>
              </a:ext>
            </a:extLst>
          </p:cNvPr>
          <p:cNvSpPr txBox="1"/>
          <p:nvPr/>
        </p:nvSpPr>
        <p:spPr>
          <a:xfrm>
            <a:off x="1371600" y="2802319"/>
            <a:ext cx="9808234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หนังสือเวียนดังกล่าว มี 2 เรื่อง ดังนี้ </a:t>
            </a:r>
          </a:p>
          <a:p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1. การเตรียมการจัดซื้อจัดจ้าง </a:t>
            </a:r>
          </a:p>
          <a:p>
            <a:r>
              <a:rPr lang="th-TH" sz="18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	</a:t>
            </a:r>
            <a:r>
              <a:rPr lang="th-TH" sz="24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ใช้เฉพาะหน่วยงานของรัฐ</a:t>
            </a:r>
            <a:r>
              <a:rPr lang="th-TH" sz="2400" dirty="0">
                <a:solidFill>
                  <a:schemeClr val="accent5">
                    <a:lumMod val="50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ที่ได้รับจัดสรรเงินงบประมาณรายจ่ายประจำปีงบประมาณ พ.ศ. 2567 </a:t>
            </a:r>
          </a:p>
          <a:p>
            <a:endParaRPr lang="th-TH" sz="2400" dirty="0">
              <a:solidFill>
                <a:srgbClr val="FF000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2. การลดระยะเวลาการดำเนินการ ซึ่งการบังคับใช้ขึ้นอยู่กับแหล่งเงินที่ได้รับ </a:t>
            </a:r>
            <a:b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	</a:t>
            </a:r>
            <a:r>
              <a:rPr lang="th-TH" sz="24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ใช้ได้กับทุกหน่วยงาน</a:t>
            </a:r>
            <a:endParaRPr lang="th-TH" sz="2400" b="1" dirty="0">
              <a:solidFill>
                <a:srgbClr val="FF000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46065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316C19-96AB-A3DC-E792-7F0CC5D62C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: มุมมน 2">
            <a:extLst>
              <a:ext uri="{FF2B5EF4-FFF2-40B4-BE49-F238E27FC236}">
                <a16:creationId xmlns:a16="http://schemas.microsoft.com/office/drawing/2014/main" id="{7340EFF3-042C-6E8E-465C-2C4D130F7823}"/>
              </a:ext>
            </a:extLst>
          </p:cNvPr>
          <p:cNvSpPr/>
          <p:nvPr/>
        </p:nvSpPr>
        <p:spPr>
          <a:xfrm>
            <a:off x="0" y="8842"/>
            <a:ext cx="12192000" cy="788677"/>
          </a:xfrm>
          <a:prstGeom prst="roundRect">
            <a:avLst>
              <a:gd name="adj" fmla="val 0"/>
            </a:avLst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DFDCA689-8E4D-F896-B64A-076DFD01F674}"/>
              </a:ext>
            </a:extLst>
          </p:cNvPr>
          <p:cNvSpPr/>
          <p:nvPr/>
        </p:nvSpPr>
        <p:spPr>
          <a:xfrm>
            <a:off x="1" y="6461185"/>
            <a:ext cx="12191999" cy="379347"/>
          </a:xfrm>
          <a:prstGeom prst="roundRect">
            <a:avLst>
              <a:gd name="adj" fmla="val 0"/>
            </a:avLst>
          </a:prstGeom>
          <a:solidFill>
            <a:srgbClr val="D0E5C1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0B490AAB-0D76-06F4-F6F0-4008CB8E8C99}"/>
              </a:ext>
            </a:extLst>
          </p:cNvPr>
          <p:cNvSpPr txBox="1"/>
          <p:nvPr/>
        </p:nvSpPr>
        <p:spPr>
          <a:xfrm>
            <a:off x="864079" y="614940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2" name="สี่เหลี่ยมผืนผ้า: มุมมน 1">
            <a:extLst>
              <a:ext uri="{FF2B5EF4-FFF2-40B4-BE49-F238E27FC236}">
                <a16:creationId xmlns:a16="http://schemas.microsoft.com/office/drawing/2014/main" id="{5BAEFB39-7227-4327-6EFA-4C73AE6C6608}"/>
              </a:ext>
            </a:extLst>
          </p:cNvPr>
          <p:cNvSpPr/>
          <p:nvPr/>
        </p:nvSpPr>
        <p:spPr>
          <a:xfrm>
            <a:off x="681487" y="2769080"/>
            <a:ext cx="10841786" cy="3140014"/>
          </a:xfrm>
          <a:prstGeom prst="roundRect">
            <a:avLst/>
          </a:prstGeom>
          <a:solidFill>
            <a:schemeClr val="accent4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56819358-1B50-7E00-B525-E200F62057E6}"/>
              </a:ext>
            </a:extLst>
          </p:cNvPr>
          <p:cNvSpPr txBox="1"/>
          <p:nvPr/>
        </p:nvSpPr>
        <p:spPr>
          <a:xfrm>
            <a:off x="926438" y="180975"/>
            <a:ext cx="103391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alt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หนังสือเวียน </a:t>
            </a:r>
            <a:r>
              <a:rPr kumimoji="0" lang="th-TH" altLang="th-TH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“ที่เกี่ยวข้องกับงานพัสดุ</a:t>
            </a:r>
            <a:r>
              <a:rPr kumimoji="0" lang="en-US" altLang="th-TH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”</a:t>
            </a:r>
            <a:endParaRPr kumimoji="0" lang="th-TH" altLang="th-TH" sz="1400" b="1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E61F348E-07EB-E5AA-1EF3-10E4C5FDB6A9}"/>
              </a:ext>
            </a:extLst>
          </p:cNvPr>
          <p:cNvSpPr txBox="1"/>
          <p:nvPr/>
        </p:nvSpPr>
        <p:spPr>
          <a:xfrm>
            <a:off x="777995" y="982585"/>
            <a:ext cx="1084178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หนังสือคณะกรรมการวินิจฉัย ด่วนที่สุด ที่ กค(</a:t>
            </a:r>
            <a:r>
              <a:rPr lang="th-TH" sz="2200" dirty="0" err="1">
                <a:latin typeface="Prompt" panose="00000500000000000000" pitchFamily="2" charset="-34"/>
                <a:cs typeface="Prompt" panose="00000500000000000000" pitchFamily="2" charset="-34"/>
              </a:rPr>
              <a:t>กวจ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) </a:t>
            </a: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0405.4/ว41 ลงวันที่ 24 มกราคม 2567 </a:t>
            </a:r>
            <a:r>
              <a:rPr lang="th-TH" sz="2200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การเตรียมการจัดซื้อจัดจ้างก่อน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ที่ร่างพระราชบัญญัติงบประมาณรายจ่ายประจำปี งบประมาณ พ.ศ. 2567 จะ</a:t>
            </a:r>
            <a:r>
              <a:rPr lang="th-TH" sz="2200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ผ่านการพิจารณาของรัฐสภา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 หน่วยงานสามารถ</a:t>
            </a: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ทำคำสั่งแต่งตั้ง คณะกรรมการกำหนดร่างของเขตของงานได้หรือไม่แล้วเตรียมได้จนถึงขั้นตอนใด</a:t>
            </a: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9109B6A3-311B-5A58-0694-F32CE2D1278A}"/>
              </a:ext>
            </a:extLst>
          </p:cNvPr>
          <p:cNvSpPr txBox="1"/>
          <p:nvPr/>
        </p:nvSpPr>
        <p:spPr>
          <a:xfrm>
            <a:off x="777995" y="3083942"/>
            <a:ext cx="10841786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	หน่วยงานรัฐสามารถ</a:t>
            </a: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เตรียมการจัดซื้อจัดจ้างในขั้นตอนที่เป็นเรื่องภายในของหน่วยงานได้ 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เช่น </a:t>
            </a:r>
            <a:r>
              <a:rPr lang="th-TH" sz="22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การกำหนดรายละเอียดคุณลักษณะเฉพาะสำหรับงานซื้อ กำหนดขอบเขตของงานสำหรับงานจ้าง หรือแบบรูปรายการงานก่อสร้าง และคุณสมบัติของ</a:t>
            </a:r>
            <a:br>
              <a:rPr lang="th-TH" sz="22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2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ผู้ยื่นข้อเสนอ เงื่อนไขในการจัดซื้อจัดจ้าง รวมถึงร่างสัญญาที่จะลงนามได้ </a:t>
            </a:r>
          </a:p>
          <a:p>
            <a:r>
              <a:rPr lang="th-TH" sz="22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	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กรณีที่หน่วยงานจะ</a:t>
            </a: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แต่งตั้งคณะกรรมการจัดทำร่างขอบเขตของงาน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ก็สามารถดำเนินการได้</a:t>
            </a:r>
          </a:p>
        </p:txBody>
      </p:sp>
    </p:spTree>
    <p:extLst>
      <p:ext uri="{BB962C8B-B14F-4D97-AF65-F5344CB8AC3E}">
        <p14:creationId xmlns:p14="http://schemas.microsoft.com/office/powerpoint/2010/main" val="35182233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A4C4BE-F58C-3033-2631-CE5FC5E9C4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: มุมมน 2">
            <a:extLst>
              <a:ext uri="{FF2B5EF4-FFF2-40B4-BE49-F238E27FC236}">
                <a16:creationId xmlns:a16="http://schemas.microsoft.com/office/drawing/2014/main" id="{B3DD60AE-93F5-36D4-FD3A-11F4F9A39BA2}"/>
              </a:ext>
            </a:extLst>
          </p:cNvPr>
          <p:cNvSpPr/>
          <p:nvPr/>
        </p:nvSpPr>
        <p:spPr>
          <a:xfrm>
            <a:off x="0" y="8842"/>
            <a:ext cx="12192000" cy="788677"/>
          </a:xfrm>
          <a:prstGeom prst="roundRect">
            <a:avLst>
              <a:gd name="adj" fmla="val 0"/>
            </a:avLst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EC1D19C9-0BCA-71B0-E37F-A4D5DB44008A}"/>
              </a:ext>
            </a:extLst>
          </p:cNvPr>
          <p:cNvSpPr/>
          <p:nvPr/>
        </p:nvSpPr>
        <p:spPr>
          <a:xfrm>
            <a:off x="1" y="6461185"/>
            <a:ext cx="12191999" cy="379347"/>
          </a:xfrm>
          <a:prstGeom prst="roundRect">
            <a:avLst>
              <a:gd name="adj" fmla="val 0"/>
            </a:avLst>
          </a:prstGeom>
          <a:solidFill>
            <a:srgbClr val="D0E5C1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231CD83F-C4E5-FDEB-0C8C-CF1E8665A9CD}"/>
              </a:ext>
            </a:extLst>
          </p:cNvPr>
          <p:cNvSpPr txBox="1"/>
          <p:nvPr/>
        </p:nvSpPr>
        <p:spPr>
          <a:xfrm>
            <a:off x="864079" y="614940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2" name="สี่เหลี่ยมผืนผ้า: มุมมน 1">
            <a:extLst>
              <a:ext uri="{FF2B5EF4-FFF2-40B4-BE49-F238E27FC236}">
                <a16:creationId xmlns:a16="http://schemas.microsoft.com/office/drawing/2014/main" id="{11C42FEF-2683-0FEF-809B-99F9E2B1C685}"/>
              </a:ext>
            </a:extLst>
          </p:cNvPr>
          <p:cNvSpPr/>
          <p:nvPr/>
        </p:nvSpPr>
        <p:spPr>
          <a:xfrm>
            <a:off x="675105" y="2428361"/>
            <a:ext cx="10841786" cy="3817163"/>
          </a:xfrm>
          <a:prstGeom prst="roundRect">
            <a:avLst>
              <a:gd name="adj" fmla="val 7175"/>
            </a:avLst>
          </a:prstGeom>
          <a:solidFill>
            <a:schemeClr val="accent4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7EF2933A-D311-4B31-5C62-E3F8103C15ED}"/>
              </a:ext>
            </a:extLst>
          </p:cNvPr>
          <p:cNvSpPr txBox="1"/>
          <p:nvPr/>
        </p:nvSpPr>
        <p:spPr>
          <a:xfrm>
            <a:off x="926438" y="180975"/>
            <a:ext cx="103391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alt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หนังสือเวียน </a:t>
            </a:r>
            <a:r>
              <a:rPr kumimoji="0" lang="th-TH" altLang="th-TH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“ที่เกี่ยวข้องกับงานพัสดุ</a:t>
            </a:r>
            <a:r>
              <a:rPr kumimoji="0" lang="en-US" altLang="th-TH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”</a:t>
            </a:r>
            <a:endParaRPr kumimoji="0" lang="th-TH" altLang="th-TH" sz="1400" b="1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210638D8-B3A3-EBBA-1A72-C953F2288CAB}"/>
              </a:ext>
            </a:extLst>
          </p:cNvPr>
          <p:cNvSpPr txBox="1"/>
          <p:nvPr/>
        </p:nvSpPr>
        <p:spPr>
          <a:xfrm>
            <a:off x="819509" y="1203406"/>
            <a:ext cx="1096417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จากหนังสือเวียนข้างต้น ข้อ 1.2  </a:t>
            </a:r>
            <a:r>
              <a:rPr lang="th-TH" sz="2200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หากหน่วยงานใช้เงินอื่นที่มิใช่เงินงบงบประมาณรายจ่ายประจำปีงบประมาณ พ .ศ. 2567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 หน่วยงานจะ</a:t>
            </a: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เริ่มประกาศแผนการจัดซื้อจัดจ้างได้เมื่อใด</a:t>
            </a: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8FB82AC3-A21F-5EEF-3B34-9F5DC44F042F}"/>
              </a:ext>
            </a:extLst>
          </p:cNvPr>
          <p:cNvSpPr txBox="1"/>
          <p:nvPr/>
        </p:nvSpPr>
        <p:spPr>
          <a:xfrm>
            <a:off x="926438" y="2853827"/>
            <a:ext cx="10339120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	</a:t>
            </a:r>
            <a:r>
              <a:rPr lang="th-TH" sz="2200" u="sng" dirty="0">
                <a:solidFill>
                  <a:schemeClr val="accent1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กรณีเงินงบประมาณรายจ่ายประจำปีงบประมาณ พ.ศ. 2567 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การประกาศแผนการจัดซื้อจัดจ้าง หน่วยงานสามารถประกาศแผนการจัดซื้อจัดจ้าง ตามระเบียบฯ ข้อ 11 ได้เมื่อ</a:t>
            </a: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คณะอนุกรรมาธิการวิสามัญพิจารณาร่างพระราชบัญญัติงบประมาณรายจ่าย ได้พิจารณาร่างงบประมาณรายจ่ายประจำปีงบประมาณ พ.ศ. 2567 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รายหน่วยงานแล้วเสร็จก่อนเสนอสภาผู้แทนราษฎรพิจารณาในวาระที่ 2 </a:t>
            </a:r>
            <a:b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	</a:t>
            </a:r>
          </a:p>
          <a:p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	</a:t>
            </a:r>
            <a:r>
              <a:rPr lang="th-TH" sz="22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กรณีที่</a:t>
            </a:r>
            <a:r>
              <a:rPr lang="th-TH" sz="2200" b="1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มิใช่</a:t>
            </a:r>
            <a:r>
              <a:rPr lang="th-TH" sz="22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เงินงบประมาณรายจ่ายประจำปีงบประมาณ พ.ศ. 2567 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หน่วยงานจะประกาศแผนก็ต่อเมื่อได้รับความเห็นชอบวงเงินที่จะใช้ในการจัดซื้อจัดจ้างแล้ว</a:t>
            </a:r>
          </a:p>
        </p:txBody>
      </p:sp>
    </p:spTree>
    <p:extLst>
      <p:ext uri="{BB962C8B-B14F-4D97-AF65-F5344CB8AC3E}">
        <p14:creationId xmlns:p14="http://schemas.microsoft.com/office/powerpoint/2010/main" val="37526564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CE94B9-8984-0D85-74DA-BB4113C1B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: มุมมน 2">
            <a:extLst>
              <a:ext uri="{FF2B5EF4-FFF2-40B4-BE49-F238E27FC236}">
                <a16:creationId xmlns:a16="http://schemas.microsoft.com/office/drawing/2014/main" id="{D919CE44-91B1-2A10-F62B-8841CD678130}"/>
              </a:ext>
            </a:extLst>
          </p:cNvPr>
          <p:cNvSpPr/>
          <p:nvPr/>
        </p:nvSpPr>
        <p:spPr>
          <a:xfrm>
            <a:off x="0" y="8842"/>
            <a:ext cx="12192000" cy="788677"/>
          </a:xfrm>
          <a:prstGeom prst="roundRect">
            <a:avLst>
              <a:gd name="adj" fmla="val 0"/>
            </a:avLst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DB5D0D76-2B61-B767-DE4A-44D54107A252}"/>
              </a:ext>
            </a:extLst>
          </p:cNvPr>
          <p:cNvSpPr/>
          <p:nvPr/>
        </p:nvSpPr>
        <p:spPr>
          <a:xfrm>
            <a:off x="1" y="6461185"/>
            <a:ext cx="12191999" cy="379347"/>
          </a:xfrm>
          <a:prstGeom prst="roundRect">
            <a:avLst>
              <a:gd name="adj" fmla="val 0"/>
            </a:avLst>
          </a:prstGeom>
          <a:solidFill>
            <a:srgbClr val="D0E5C1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9DED4DDD-F768-F835-6926-2DD0F89A7691}"/>
              </a:ext>
            </a:extLst>
          </p:cNvPr>
          <p:cNvSpPr txBox="1"/>
          <p:nvPr/>
        </p:nvSpPr>
        <p:spPr>
          <a:xfrm>
            <a:off x="864079" y="614940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2" name="สี่เหลี่ยมผืนผ้า: มุมมน 1">
            <a:extLst>
              <a:ext uri="{FF2B5EF4-FFF2-40B4-BE49-F238E27FC236}">
                <a16:creationId xmlns:a16="http://schemas.microsoft.com/office/drawing/2014/main" id="{92BED436-0BA8-C8B4-DB48-33B52319742F}"/>
              </a:ext>
            </a:extLst>
          </p:cNvPr>
          <p:cNvSpPr/>
          <p:nvPr/>
        </p:nvSpPr>
        <p:spPr>
          <a:xfrm>
            <a:off x="756878" y="2376603"/>
            <a:ext cx="10841786" cy="2022870"/>
          </a:xfrm>
          <a:prstGeom prst="roundRect">
            <a:avLst>
              <a:gd name="adj" fmla="val 11013"/>
            </a:avLst>
          </a:prstGeom>
          <a:solidFill>
            <a:schemeClr val="accent4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1B11DA54-1FA3-4FA8-6198-9766A2D63BD4}"/>
              </a:ext>
            </a:extLst>
          </p:cNvPr>
          <p:cNvSpPr txBox="1"/>
          <p:nvPr/>
        </p:nvSpPr>
        <p:spPr>
          <a:xfrm>
            <a:off x="926438" y="180975"/>
            <a:ext cx="103391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alt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หนังสือเวียน </a:t>
            </a:r>
            <a:r>
              <a:rPr kumimoji="0" lang="th-TH" altLang="th-TH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“ที่เกี่ยวข้องกับงานพัสดุ</a:t>
            </a:r>
            <a:r>
              <a:rPr kumimoji="0" lang="en-US" altLang="th-TH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”</a:t>
            </a:r>
            <a:endParaRPr kumimoji="0" lang="th-TH" altLang="th-TH" sz="1400" b="1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4DD74B56-2664-47FB-BB04-1DE2AC08E964}"/>
              </a:ext>
            </a:extLst>
          </p:cNvPr>
          <p:cNvSpPr txBox="1"/>
          <p:nvPr/>
        </p:nvSpPr>
        <p:spPr>
          <a:xfrm>
            <a:off x="553708" y="1158086"/>
            <a:ext cx="11343736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หนังสือคณะกรรมการวินิจฉัย ด่วนที่สุด ที่ กค(</a:t>
            </a:r>
            <a:r>
              <a:rPr lang="th-TH" sz="2200" dirty="0" err="1">
                <a:latin typeface="Prompt" panose="00000500000000000000" pitchFamily="2" charset="-34"/>
                <a:cs typeface="Prompt" panose="00000500000000000000" pitchFamily="2" charset="-34"/>
              </a:rPr>
              <a:t>กวจ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) </a:t>
            </a: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0405.4/ ว41 ลงวันที่ 24 มกราคม 2567 </a:t>
            </a:r>
            <a:r>
              <a:rPr lang="th-TH" sz="2200" b="1" u="sng" dirty="0">
                <a:latin typeface="Prompt" panose="00000500000000000000" pitchFamily="2" charset="-34"/>
                <a:cs typeface="Prompt" panose="00000500000000000000" pitchFamily="2" charset="-34"/>
              </a:rPr>
              <a:t>การลดระยะเวลาการดำเนินการ </a:t>
            </a:r>
            <a:r>
              <a:rPr lang="th-TH" sz="22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ใช้กับเงินกันไว้เบิกเหลื่อมปี หรือใช้เฉพาะเงินงบประมาณรายจ่ายประจำปีงบประมาณ พ.ศ. 2567</a:t>
            </a: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04E4378A-6F7E-6B96-E531-25A4DB3B025B}"/>
              </a:ext>
            </a:extLst>
          </p:cNvPr>
          <p:cNvSpPr txBox="1"/>
          <p:nvPr/>
        </p:nvSpPr>
        <p:spPr>
          <a:xfrm>
            <a:off x="1000664" y="2781528"/>
            <a:ext cx="10434458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	</a:t>
            </a: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ใช้กับเงินงบประมาณ</a:t>
            </a:r>
            <a:r>
              <a:rPr lang="th-TH" sz="22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ตามนัยมาตรา 4 </a:t>
            </a: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แห่ง พรบ. การจัดซื้อจัดจ้างและการบริหารพัสดุภาครัฐ พ.ศ. 2560 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คือ </a:t>
            </a:r>
            <a:r>
              <a:rPr lang="th-TH" sz="22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เงินงบประมาณ เงินกันไว้เบิกเหลื่อมปี และ เงินอื่นๆ ที่หน่วยงานดำเนินการจัดซื้อจัดจ้างภายในปีงบประมาณ พ.ศ. 2567</a:t>
            </a:r>
          </a:p>
        </p:txBody>
      </p:sp>
    </p:spTree>
    <p:extLst>
      <p:ext uri="{BB962C8B-B14F-4D97-AF65-F5344CB8AC3E}">
        <p14:creationId xmlns:p14="http://schemas.microsoft.com/office/powerpoint/2010/main" val="12585907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315A7D-89DB-B4DD-79E3-5BE95B95C7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: มุมมน 2">
            <a:extLst>
              <a:ext uri="{FF2B5EF4-FFF2-40B4-BE49-F238E27FC236}">
                <a16:creationId xmlns:a16="http://schemas.microsoft.com/office/drawing/2014/main" id="{79C257FF-6C14-EAA3-8E67-E539863792FF}"/>
              </a:ext>
            </a:extLst>
          </p:cNvPr>
          <p:cNvSpPr/>
          <p:nvPr/>
        </p:nvSpPr>
        <p:spPr>
          <a:xfrm>
            <a:off x="0" y="8842"/>
            <a:ext cx="12192000" cy="788677"/>
          </a:xfrm>
          <a:prstGeom prst="roundRect">
            <a:avLst>
              <a:gd name="adj" fmla="val 0"/>
            </a:avLst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8" name="สี่เหลี่ยมผืนผ้า: มุมมน 7">
            <a:extLst>
              <a:ext uri="{FF2B5EF4-FFF2-40B4-BE49-F238E27FC236}">
                <a16:creationId xmlns:a16="http://schemas.microsoft.com/office/drawing/2014/main" id="{50CC9ACD-D71B-4470-04FF-FF859AE76145}"/>
              </a:ext>
            </a:extLst>
          </p:cNvPr>
          <p:cNvSpPr/>
          <p:nvPr/>
        </p:nvSpPr>
        <p:spPr>
          <a:xfrm>
            <a:off x="1" y="6461185"/>
            <a:ext cx="12191999" cy="379347"/>
          </a:xfrm>
          <a:prstGeom prst="roundRect">
            <a:avLst>
              <a:gd name="adj" fmla="val 0"/>
            </a:avLst>
          </a:prstGeom>
          <a:solidFill>
            <a:srgbClr val="D0E5C1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442B32DE-90BF-B52C-0BB0-C7B169BE83A1}"/>
              </a:ext>
            </a:extLst>
          </p:cNvPr>
          <p:cNvSpPr txBox="1"/>
          <p:nvPr/>
        </p:nvSpPr>
        <p:spPr>
          <a:xfrm>
            <a:off x="864079" y="614940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7" name="สี่เหลี่ยมผืนผ้า: มุมมน 6">
            <a:extLst>
              <a:ext uri="{FF2B5EF4-FFF2-40B4-BE49-F238E27FC236}">
                <a16:creationId xmlns:a16="http://schemas.microsoft.com/office/drawing/2014/main" id="{0BA4667F-453A-5ABC-FF8F-E6DF9FE4B183}"/>
              </a:ext>
            </a:extLst>
          </p:cNvPr>
          <p:cNvSpPr/>
          <p:nvPr/>
        </p:nvSpPr>
        <p:spPr>
          <a:xfrm>
            <a:off x="675105" y="4482446"/>
            <a:ext cx="10841786" cy="1244763"/>
          </a:xfrm>
          <a:prstGeom prst="roundRect">
            <a:avLst>
              <a:gd name="adj" fmla="val 18636"/>
            </a:avLst>
          </a:prstGeom>
          <a:solidFill>
            <a:srgbClr val="D0E5C1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สี่เหลี่ยมผืนผ้า: มุมมน 1">
            <a:extLst>
              <a:ext uri="{FF2B5EF4-FFF2-40B4-BE49-F238E27FC236}">
                <a16:creationId xmlns:a16="http://schemas.microsoft.com/office/drawing/2014/main" id="{91FA9A88-75F0-FCBA-3B5A-E6B306297C9A}"/>
              </a:ext>
            </a:extLst>
          </p:cNvPr>
          <p:cNvSpPr/>
          <p:nvPr/>
        </p:nvSpPr>
        <p:spPr>
          <a:xfrm>
            <a:off x="675105" y="2854267"/>
            <a:ext cx="10841786" cy="1244763"/>
          </a:xfrm>
          <a:prstGeom prst="roundRect">
            <a:avLst>
              <a:gd name="adj" fmla="val 16557"/>
            </a:avLst>
          </a:prstGeom>
          <a:solidFill>
            <a:schemeClr val="accent4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3CC8C789-9863-8991-C9CB-8E061DD01F63}"/>
              </a:ext>
            </a:extLst>
          </p:cNvPr>
          <p:cNvSpPr txBox="1"/>
          <p:nvPr/>
        </p:nvSpPr>
        <p:spPr>
          <a:xfrm>
            <a:off x="926438" y="180975"/>
            <a:ext cx="103391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alt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หนังสือเวียน </a:t>
            </a:r>
            <a:r>
              <a:rPr kumimoji="0" lang="th-TH" altLang="th-TH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“ที่เกี่ยวข้องกับงานพัสดุ</a:t>
            </a:r>
            <a:r>
              <a:rPr kumimoji="0" lang="en-US" altLang="th-TH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”</a:t>
            </a:r>
            <a:endParaRPr kumimoji="0" lang="th-TH" altLang="th-TH" sz="1400" b="1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D38CB35A-58BA-27CA-CA92-206BA9855744}"/>
              </a:ext>
            </a:extLst>
          </p:cNvPr>
          <p:cNvSpPr txBox="1"/>
          <p:nvPr/>
        </p:nvSpPr>
        <p:spPr>
          <a:xfrm>
            <a:off x="554335" y="1015049"/>
            <a:ext cx="1134373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	</a:t>
            </a:r>
            <a:r>
              <a:rPr lang="th-TH" sz="22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การลดระยะเวลาการดำเนินงาน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ตามหนังสือคณะกรรมการวินิจฉัย </a:t>
            </a: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ด่วนที่สุด ที่ กค(</a:t>
            </a:r>
            <a:r>
              <a:rPr lang="th-TH" sz="2200" b="1" dirty="0" err="1">
                <a:latin typeface="Prompt" panose="00000500000000000000" pitchFamily="2" charset="-34"/>
                <a:cs typeface="Prompt" panose="00000500000000000000" pitchFamily="2" charset="-34"/>
              </a:rPr>
              <a:t>กวจ</a:t>
            </a: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) 0405.4/ ว41 ลงวันที่ 24 มกราคม 2567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200" b="1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บังคับใช้กับหน่วยงานประเภทรัฐวิสาหกิจ</a:t>
            </a:r>
            <a:r>
              <a:rPr lang="th-TH" sz="22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หรือไม่ </a:t>
            </a:r>
            <a:br>
              <a:rPr lang="th-TH" sz="22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2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หากบังคับใช้กับรัฐวิสาหกิจจะนับระยะเวลาดำเนินงานอย่างไร 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เนื่องจากปีงบประมาณของ รัฐวิสาหกิจใช้เป็นปีปฏิทิน (ครบ 31 ธันวาคม 2567)</a:t>
            </a: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2F1DC6B8-A1A9-CBD5-CCD1-DEBDA2FE4D42}"/>
              </a:ext>
            </a:extLst>
          </p:cNvPr>
          <p:cNvSpPr txBox="1"/>
          <p:nvPr/>
        </p:nvSpPr>
        <p:spPr>
          <a:xfrm>
            <a:off x="795875" y="3142427"/>
            <a:ext cx="10469683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 	</a:t>
            </a: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หน่วยงานของรัฐ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สามารถใช้ มาตรการลดระยะเวลาการดำเนินงานได้ตั้งแต่วันที่หนังสือเวียนมีผลบังคับ </a:t>
            </a:r>
            <a:r>
              <a:rPr lang="th-TH" sz="22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ใช้จนถึงวันที่ 30 กันยายน 2567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</a:p>
          <a:p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	</a:t>
            </a: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EEB91275-5E7D-5EEF-7F52-772313DD7A14}"/>
              </a:ext>
            </a:extLst>
          </p:cNvPr>
          <p:cNvSpPr txBox="1"/>
          <p:nvPr/>
        </p:nvSpPr>
        <p:spPr>
          <a:xfrm>
            <a:off x="795875" y="4873844"/>
            <a:ext cx="8399972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	รัฐวิสาหกิจ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ใช้ได้ถึงวันสิ้นปีปฏิทิน คือ </a:t>
            </a:r>
            <a:r>
              <a:rPr lang="th-TH" sz="22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วันที่ 31 ธันวาคม 2567</a:t>
            </a:r>
          </a:p>
        </p:txBody>
      </p:sp>
      <p:pic>
        <p:nvPicPr>
          <p:cNvPr id="12" name="กราฟิก 11" descr="ผู้ใช้ ด้วยสีเติมแบบทึบ">
            <a:extLst>
              <a:ext uri="{FF2B5EF4-FFF2-40B4-BE49-F238E27FC236}">
                <a16:creationId xmlns:a16="http://schemas.microsoft.com/office/drawing/2014/main" id="{EA90498B-E26E-3F89-C305-19F280AAD3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1004" y="2993845"/>
            <a:ext cx="545268" cy="545268"/>
          </a:xfrm>
          <a:prstGeom prst="rect">
            <a:avLst/>
          </a:prstGeom>
        </p:spPr>
      </p:pic>
      <p:pic>
        <p:nvPicPr>
          <p:cNvPr id="14" name="กราฟิก 13" descr="ผู้ใช้ ด้วยสีเติมแบบทึบ">
            <a:extLst>
              <a:ext uri="{FF2B5EF4-FFF2-40B4-BE49-F238E27FC236}">
                <a16:creationId xmlns:a16="http://schemas.microsoft.com/office/drawing/2014/main" id="{CB9C27C8-25BA-48FE-DFF9-B2922066ED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1004" y="4720190"/>
            <a:ext cx="545268" cy="545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623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4A10BA-FA0B-B793-1E4E-2AD31444A8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วงรี 21">
            <a:extLst>
              <a:ext uri="{FF2B5EF4-FFF2-40B4-BE49-F238E27FC236}">
                <a16:creationId xmlns:a16="http://schemas.microsoft.com/office/drawing/2014/main" id="{1A5E1ACA-050B-1ADD-437A-037171E72A74}"/>
              </a:ext>
            </a:extLst>
          </p:cNvPr>
          <p:cNvSpPr/>
          <p:nvPr/>
        </p:nvSpPr>
        <p:spPr>
          <a:xfrm>
            <a:off x="7039155" y="2605176"/>
            <a:ext cx="1052421" cy="564393"/>
          </a:xfrm>
          <a:prstGeom prst="ellipse">
            <a:avLst/>
          </a:prstGeom>
          <a:solidFill>
            <a:srgbClr val="FFE697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สี่เหลี่ยมผืนผ้า: มุมมน 1">
            <a:extLst>
              <a:ext uri="{FF2B5EF4-FFF2-40B4-BE49-F238E27FC236}">
                <a16:creationId xmlns:a16="http://schemas.microsoft.com/office/drawing/2014/main" id="{769E0096-7DFE-35A5-82DF-239A955CF63A}"/>
              </a:ext>
            </a:extLst>
          </p:cNvPr>
          <p:cNvSpPr/>
          <p:nvPr/>
        </p:nvSpPr>
        <p:spPr>
          <a:xfrm>
            <a:off x="0" y="8842"/>
            <a:ext cx="12192000" cy="788677"/>
          </a:xfrm>
          <a:prstGeom prst="roundRect">
            <a:avLst>
              <a:gd name="adj" fmla="val 0"/>
            </a:avLst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" name="สี่เหลี่ยมผืนผ้า: มุมมน 2">
            <a:extLst>
              <a:ext uri="{FF2B5EF4-FFF2-40B4-BE49-F238E27FC236}">
                <a16:creationId xmlns:a16="http://schemas.microsoft.com/office/drawing/2014/main" id="{B71E4CC0-CD90-131D-0C7B-28F808D2A95F}"/>
              </a:ext>
            </a:extLst>
          </p:cNvPr>
          <p:cNvSpPr/>
          <p:nvPr/>
        </p:nvSpPr>
        <p:spPr>
          <a:xfrm>
            <a:off x="1" y="6461185"/>
            <a:ext cx="12191999" cy="379347"/>
          </a:xfrm>
          <a:prstGeom prst="roundRect">
            <a:avLst>
              <a:gd name="adj" fmla="val 0"/>
            </a:avLst>
          </a:prstGeom>
          <a:solidFill>
            <a:srgbClr val="D0E5C1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8ACE6797-452A-AD10-B111-2102C2800D09}"/>
              </a:ext>
            </a:extLst>
          </p:cNvPr>
          <p:cNvSpPr txBox="1"/>
          <p:nvPr/>
        </p:nvSpPr>
        <p:spPr>
          <a:xfrm>
            <a:off x="864079" y="614940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2687AE1D-C1FE-883F-FA9A-5CB331ED9F3E}"/>
              </a:ext>
            </a:extLst>
          </p:cNvPr>
          <p:cNvSpPr txBox="1"/>
          <p:nvPr/>
        </p:nvSpPr>
        <p:spPr>
          <a:xfrm>
            <a:off x="926438" y="180975"/>
            <a:ext cx="103391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alt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หนังสือเวียน </a:t>
            </a:r>
            <a:r>
              <a:rPr kumimoji="0" lang="th-TH" altLang="th-TH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“ที่เกี่ยวข้องกับงานพัสดุ</a:t>
            </a:r>
            <a:r>
              <a:rPr kumimoji="0" lang="en-US" altLang="th-TH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”</a:t>
            </a:r>
            <a:endParaRPr kumimoji="0" lang="th-TH" altLang="th-TH" sz="1400" b="1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id="{4AB5B61D-2CF5-0779-7F70-1CD98A4EED16}"/>
              </a:ext>
            </a:extLst>
          </p:cNvPr>
          <p:cNvSpPr txBox="1"/>
          <p:nvPr/>
        </p:nvSpPr>
        <p:spPr>
          <a:xfrm>
            <a:off x="1114244" y="2528830"/>
            <a:ext cx="9832677" cy="1180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th-TH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หนังสือ</a:t>
            </a:r>
            <a:r>
              <a:rPr lang="th-TH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ด่วนที่สุด</a:t>
            </a:r>
            <a:r>
              <a:rPr lang="th-TH" b="1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ที่ กค(</a:t>
            </a:r>
            <a:r>
              <a:rPr lang="th-TH" b="1" dirty="0" err="1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กวจ</a:t>
            </a:r>
            <a:r>
              <a:rPr lang="th-TH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) 0405.2/</a:t>
            </a:r>
            <a:r>
              <a:rPr lang="th-TH" b="1" dirty="0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ว259 </a:t>
            </a:r>
            <a:r>
              <a:rPr lang="th-TH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ลงวันที่ 4 มิ.ย. 61 </a:t>
            </a:r>
          </a:p>
          <a:p>
            <a:pPr algn="ctr">
              <a:lnSpc>
                <a:spcPct val="130000"/>
              </a:lnSpc>
            </a:pPr>
            <a:r>
              <a:rPr lang="th-TH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ซักซ้อมความเข้าใจนิยามความหมาย “</a:t>
            </a:r>
            <a:r>
              <a:rPr lang="th-TH" b="1" dirty="0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งานก่อสร้าง</a:t>
            </a:r>
            <a:r>
              <a:rPr lang="th-TH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”</a:t>
            </a:r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5893219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7E928E-DAC7-2BFB-629C-E2C8E09A47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: มุมมน 1">
            <a:extLst>
              <a:ext uri="{FF2B5EF4-FFF2-40B4-BE49-F238E27FC236}">
                <a16:creationId xmlns:a16="http://schemas.microsoft.com/office/drawing/2014/main" id="{EAA7CC72-9D96-E60B-847F-9787620D375A}"/>
              </a:ext>
            </a:extLst>
          </p:cNvPr>
          <p:cNvSpPr/>
          <p:nvPr/>
        </p:nvSpPr>
        <p:spPr>
          <a:xfrm>
            <a:off x="0" y="8842"/>
            <a:ext cx="12192000" cy="788677"/>
          </a:xfrm>
          <a:prstGeom prst="roundRect">
            <a:avLst>
              <a:gd name="adj" fmla="val 0"/>
            </a:avLst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" name="สี่เหลี่ยมผืนผ้า: มุมมน 2">
            <a:extLst>
              <a:ext uri="{FF2B5EF4-FFF2-40B4-BE49-F238E27FC236}">
                <a16:creationId xmlns:a16="http://schemas.microsoft.com/office/drawing/2014/main" id="{D4E1AA5E-0F38-01B6-AD0B-64006020CD26}"/>
              </a:ext>
            </a:extLst>
          </p:cNvPr>
          <p:cNvSpPr/>
          <p:nvPr/>
        </p:nvSpPr>
        <p:spPr>
          <a:xfrm>
            <a:off x="1" y="6461185"/>
            <a:ext cx="12191999" cy="379347"/>
          </a:xfrm>
          <a:prstGeom prst="roundRect">
            <a:avLst>
              <a:gd name="adj" fmla="val 0"/>
            </a:avLst>
          </a:prstGeom>
          <a:solidFill>
            <a:srgbClr val="D0E5C1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66C33709-8BA2-673D-EAF0-18C70211C162}"/>
              </a:ext>
            </a:extLst>
          </p:cNvPr>
          <p:cNvSpPr txBox="1"/>
          <p:nvPr/>
        </p:nvSpPr>
        <p:spPr>
          <a:xfrm>
            <a:off x="864079" y="614940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7" name="สี่เหลี่ยมผืนผ้า: มุมมน 6">
            <a:extLst>
              <a:ext uri="{FF2B5EF4-FFF2-40B4-BE49-F238E27FC236}">
                <a16:creationId xmlns:a16="http://schemas.microsoft.com/office/drawing/2014/main" id="{E168C588-4AA7-A79A-4576-0D070C4C6572}"/>
              </a:ext>
            </a:extLst>
          </p:cNvPr>
          <p:cNvSpPr/>
          <p:nvPr/>
        </p:nvSpPr>
        <p:spPr>
          <a:xfrm>
            <a:off x="106137" y="1813179"/>
            <a:ext cx="2878979" cy="1992491"/>
          </a:xfrm>
          <a:prstGeom prst="roundRect">
            <a:avLst>
              <a:gd name="adj" fmla="val 9731"/>
            </a:avLst>
          </a:prstGeom>
          <a:solidFill>
            <a:schemeClr val="accent5">
              <a:lumMod val="20000"/>
              <a:lumOff val="80000"/>
              <a:alpha val="5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001A0A91-A55C-7A03-777C-6695EA5D33FA}"/>
              </a:ext>
            </a:extLst>
          </p:cNvPr>
          <p:cNvSpPr txBox="1"/>
          <p:nvPr/>
        </p:nvSpPr>
        <p:spPr>
          <a:xfrm>
            <a:off x="926438" y="180975"/>
            <a:ext cx="103391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th-TH" alt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หนังสือเวียน </a:t>
            </a:r>
            <a:r>
              <a:rPr kumimoji="0" lang="th-TH" altLang="th-TH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“ที่เกี่ยวข้องกับงานพัสดุ</a:t>
            </a:r>
            <a:r>
              <a:rPr kumimoji="0" lang="en-US" altLang="th-TH" sz="24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”</a:t>
            </a:r>
            <a:endParaRPr kumimoji="0" lang="th-TH" altLang="th-TH" sz="1400" b="1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id="{106C7027-98BE-B7BA-8A9C-0EE70635E029}"/>
              </a:ext>
            </a:extLst>
          </p:cNvPr>
          <p:cNvSpPr/>
          <p:nvPr/>
        </p:nvSpPr>
        <p:spPr>
          <a:xfrm>
            <a:off x="3127758" y="1813178"/>
            <a:ext cx="2878979" cy="1889085"/>
          </a:xfrm>
          <a:prstGeom prst="roundRect">
            <a:avLst>
              <a:gd name="adj" fmla="val 9731"/>
            </a:avLst>
          </a:prstGeom>
          <a:solidFill>
            <a:schemeClr val="accent2">
              <a:lumMod val="20000"/>
              <a:lumOff val="80000"/>
              <a:alpha val="5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FC883F07-66EC-7F75-4F33-608A69D7C6C9}"/>
              </a:ext>
            </a:extLst>
          </p:cNvPr>
          <p:cNvSpPr/>
          <p:nvPr/>
        </p:nvSpPr>
        <p:spPr>
          <a:xfrm>
            <a:off x="6121562" y="1813179"/>
            <a:ext cx="2878979" cy="2239114"/>
          </a:xfrm>
          <a:prstGeom prst="roundRect">
            <a:avLst>
              <a:gd name="adj" fmla="val 9731"/>
            </a:avLst>
          </a:prstGeom>
          <a:solidFill>
            <a:schemeClr val="accent6">
              <a:lumMod val="20000"/>
              <a:lumOff val="80000"/>
              <a:alpha val="5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id="{C8F08B54-F89A-2EB3-E401-F3F67E1AC17A}"/>
              </a:ext>
            </a:extLst>
          </p:cNvPr>
          <p:cNvSpPr/>
          <p:nvPr/>
        </p:nvSpPr>
        <p:spPr>
          <a:xfrm>
            <a:off x="9174780" y="1813179"/>
            <a:ext cx="2878979" cy="1622337"/>
          </a:xfrm>
          <a:prstGeom prst="roundRect">
            <a:avLst>
              <a:gd name="adj" fmla="val 9731"/>
            </a:avLst>
          </a:prstGeom>
          <a:solidFill>
            <a:schemeClr val="accent4">
              <a:lumMod val="20000"/>
              <a:lumOff val="80000"/>
              <a:alpha val="5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9C28FD13-5EC5-15BC-D7EF-98BA5C4E6DA4}"/>
              </a:ext>
            </a:extLst>
          </p:cNvPr>
          <p:cNvSpPr txBox="1"/>
          <p:nvPr/>
        </p:nvSpPr>
        <p:spPr>
          <a:xfrm>
            <a:off x="207276" y="1866678"/>
            <a:ext cx="2635236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5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การซ่อมแซม </a:t>
            </a:r>
            <a: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  <a:t>หมายถึง </a:t>
            </a:r>
            <a:b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  <a:t>การซ่อม การดำเนินการ </a:t>
            </a:r>
            <a:b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  <a:t>และหรือการเปลี่ยนแปลงส่วนประกอบอันเป็นโครงสร้างของสิ่งก่อสร้างหรือสิ่งก่อสร้างทั้งหมดหรือบางส่วนหรือบางส่วน ให้คงสภาพและหรือใช้งานได้ตามปกติดังเดิม</a:t>
            </a:r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087A29DD-B223-9BB6-24C9-6A31C055A839}"/>
              </a:ext>
            </a:extLst>
          </p:cNvPr>
          <p:cNvSpPr txBox="1"/>
          <p:nvPr/>
        </p:nvSpPr>
        <p:spPr>
          <a:xfrm>
            <a:off x="3232166" y="1882467"/>
            <a:ext cx="2670162" cy="1708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5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การปรับปรุง </a:t>
            </a:r>
            <a: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  <a:t>หมายถึง การแก้ไข การกระทำและหรือการดำเนินการอื่นใด อันเป็นโครงสร้างของสิ่งก่อสร้างหรือสิ่งก่อสร้างทั้งหมดหรือบางส่วน ซึ่งก่อสร้างไว้แล้วให้มีสภาพที่ดียิ่งขึ้น</a:t>
            </a:r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D471D869-BCA8-5180-DE9C-6C1CACF39A0D}"/>
              </a:ext>
            </a:extLst>
          </p:cNvPr>
          <p:cNvSpPr txBox="1"/>
          <p:nvPr/>
        </p:nvSpPr>
        <p:spPr>
          <a:xfrm>
            <a:off x="6215480" y="1882467"/>
            <a:ext cx="2785061" cy="21698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5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การต่อเติม </a:t>
            </a:r>
            <a: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  <a:t>หมายถึง การดัดแปลงเปลี่ยนแปลง เพื่อเพิ่มเติม หรือขยาย ซึ่งลักษณะขอบเขต แบบ รูปทรง สัดส่วน น้ำหนัก เนื้อที่ อันเป็นโครงสร้างของสิ่งก่อสร้างหรือสิ่งก่อสร้างทั้งหมดหรือบางส่วน ซึ่งก่อสร้างไว้แล้วให้ผิดไปจากเดิมแต่มิใช่เป็นกรณีของการซ่อมแซม</a:t>
            </a:r>
          </a:p>
        </p:txBody>
      </p:sp>
      <p:sp>
        <p:nvSpPr>
          <p:cNvPr id="13" name="กล่องข้อความ 12">
            <a:extLst>
              <a:ext uri="{FF2B5EF4-FFF2-40B4-BE49-F238E27FC236}">
                <a16:creationId xmlns:a16="http://schemas.microsoft.com/office/drawing/2014/main" id="{2EAE7917-B6AA-8FFB-9621-6DA7B437424F}"/>
              </a:ext>
            </a:extLst>
          </p:cNvPr>
          <p:cNvSpPr txBox="1"/>
          <p:nvPr/>
        </p:nvSpPr>
        <p:spPr>
          <a:xfrm>
            <a:off x="9271947" y="1870389"/>
            <a:ext cx="2569176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5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การรื้อถอน </a:t>
            </a:r>
            <a: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  <a:t>หมายถึง การรื้อหรือการดำเนินการอื่นใดเพื่อนำส่วนประกอบอันเป็นโครงสร้างของสิ่งก่อสร้างหรือสิ่งก่อสร้างทั้งหมดหรือบางส่วนออกไป</a:t>
            </a:r>
          </a:p>
        </p:txBody>
      </p:sp>
      <p:sp>
        <p:nvSpPr>
          <p:cNvPr id="14" name="สี่เหลี่ยมผืนผ้า: มุมมน 13">
            <a:extLst>
              <a:ext uri="{FF2B5EF4-FFF2-40B4-BE49-F238E27FC236}">
                <a16:creationId xmlns:a16="http://schemas.microsoft.com/office/drawing/2014/main" id="{B3CB344E-9282-1E32-1A46-6790342DF220}"/>
              </a:ext>
            </a:extLst>
          </p:cNvPr>
          <p:cNvSpPr/>
          <p:nvPr/>
        </p:nvSpPr>
        <p:spPr>
          <a:xfrm>
            <a:off x="299723" y="4451380"/>
            <a:ext cx="5370786" cy="882325"/>
          </a:xfrm>
          <a:prstGeom prst="roundRect">
            <a:avLst>
              <a:gd name="adj" fmla="val 21126"/>
            </a:avLst>
          </a:prstGeom>
          <a:solidFill>
            <a:schemeClr val="accent4">
              <a:lumMod val="20000"/>
              <a:lumOff val="80000"/>
              <a:alpha val="5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สี่เหลี่ยมผืนผ้า: มุมมน 14">
            <a:extLst>
              <a:ext uri="{FF2B5EF4-FFF2-40B4-BE49-F238E27FC236}">
                <a16:creationId xmlns:a16="http://schemas.microsoft.com/office/drawing/2014/main" id="{32FE58B4-8BB2-7C0C-DF47-79226A09D5EA}"/>
              </a:ext>
            </a:extLst>
          </p:cNvPr>
          <p:cNvSpPr/>
          <p:nvPr/>
        </p:nvSpPr>
        <p:spPr>
          <a:xfrm>
            <a:off x="6470337" y="4451380"/>
            <a:ext cx="5370786" cy="859080"/>
          </a:xfrm>
          <a:prstGeom prst="roundRect">
            <a:avLst>
              <a:gd name="adj" fmla="val 19498"/>
            </a:avLst>
          </a:prstGeom>
          <a:solidFill>
            <a:schemeClr val="accent6">
              <a:lumMod val="40000"/>
              <a:lumOff val="60000"/>
              <a:alpha val="5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กล่องข้อความ 15">
            <a:extLst>
              <a:ext uri="{FF2B5EF4-FFF2-40B4-BE49-F238E27FC236}">
                <a16:creationId xmlns:a16="http://schemas.microsoft.com/office/drawing/2014/main" id="{CA1BC659-8712-C4BC-A261-5CBF719664CA}"/>
              </a:ext>
            </a:extLst>
          </p:cNvPr>
          <p:cNvSpPr txBox="1"/>
          <p:nvPr/>
        </p:nvSpPr>
        <p:spPr>
          <a:xfrm>
            <a:off x="449694" y="4525630"/>
            <a:ext cx="5122039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  <a:t>หากดำเนินการดังกล่าว </a:t>
            </a:r>
            <a:r>
              <a:rPr lang="th-TH" sz="15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ไม่มี</a:t>
            </a:r>
            <a: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  <a:t>ผลกระทบต่อโครงสร้างหลักหรือ</a:t>
            </a:r>
            <a:b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5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ไม่มี</a:t>
            </a:r>
            <a: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  <a:t>ผลกระทบต่อความปลอดภัย หรือ</a:t>
            </a:r>
            <a:r>
              <a:rPr lang="th-TH" sz="15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ไม่มี</a:t>
            </a:r>
            <a: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  <a:t>ความจำเป็นต้องมีควบคุมดูแลการปฏิบัติงานตลอดระยะเวลาดำเนินการ</a:t>
            </a:r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E1919FFB-EDBB-EBFF-BAEC-D5D668F863BA}"/>
              </a:ext>
            </a:extLst>
          </p:cNvPr>
          <p:cNvSpPr txBox="1"/>
          <p:nvPr/>
        </p:nvSpPr>
        <p:spPr>
          <a:xfrm>
            <a:off x="6671391" y="4526650"/>
            <a:ext cx="5096513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  <a:t>หากดำเนินการดังกล่าว </a:t>
            </a:r>
            <a:r>
              <a:rPr lang="th-TH" sz="1500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มี</a:t>
            </a:r>
            <a: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  <a:t>ผลกระทบต่อโครงสร้างหลักหรือ</a:t>
            </a:r>
            <a:b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500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มี</a:t>
            </a:r>
            <a: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  <a:t>ผลกระทบต่อความปลอดภัย หรือ</a:t>
            </a:r>
            <a:r>
              <a:rPr lang="th-TH" sz="1500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มี</a:t>
            </a:r>
            <a: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  <a:t>ความจำเป็นจะต้อง</a:t>
            </a:r>
            <a:b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  <a:t>มีการควบคุมดูแลการปฏิบัติงานตลอดระยะเวลาดำเนินการ</a:t>
            </a:r>
          </a:p>
        </p:txBody>
      </p:sp>
      <p:sp>
        <p:nvSpPr>
          <p:cNvPr id="21" name="สี่เหลี่ยมผืนผ้า: มุมมน 20">
            <a:extLst>
              <a:ext uri="{FF2B5EF4-FFF2-40B4-BE49-F238E27FC236}">
                <a16:creationId xmlns:a16="http://schemas.microsoft.com/office/drawing/2014/main" id="{6DA768C2-4D92-CD31-59E3-C458D3D7A9DA}"/>
              </a:ext>
            </a:extLst>
          </p:cNvPr>
          <p:cNvSpPr/>
          <p:nvPr/>
        </p:nvSpPr>
        <p:spPr>
          <a:xfrm>
            <a:off x="325321" y="5532198"/>
            <a:ext cx="5370786" cy="694831"/>
          </a:xfrm>
          <a:prstGeom prst="roundRect">
            <a:avLst>
              <a:gd name="adj" fmla="val 21126"/>
            </a:avLst>
          </a:prstGeom>
          <a:solidFill>
            <a:schemeClr val="accent4">
              <a:lumMod val="20000"/>
              <a:lumOff val="80000"/>
              <a:alpha val="5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กล่องข้อความ 21">
            <a:extLst>
              <a:ext uri="{FF2B5EF4-FFF2-40B4-BE49-F238E27FC236}">
                <a16:creationId xmlns:a16="http://schemas.microsoft.com/office/drawing/2014/main" id="{930309E3-0680-ED4B-B95B-ACA74EE30084}"/>
              </a:ext>
            </a:extLst>
          </p:cNvPr>
          <p:cNvSpPr txBox="1"/>
          <p:nvPr/>
        </p:nvSpPr>
        <p:spPr>
          <a:xfrm>
            <a:off x="449694" y="5616584"/>
            <a:ext cx="4566189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  <a:t>หน่วยงาน</a:t>
            </a:r>
            <a:r>
              <a:rPr lang="th-TH" sz="15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สามารถดำเนินการจัดจ้าง</a:t>
            </a:r>
            <a: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  <a:t>ในลักษณะอื่น</a:t>
            </a:r>
            <a:b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5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ที่</a:t>
            </a:r>
            <a:r>
              <a:rPr lang="th-TH" sz="1500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มิใช่</a:t>
            </a:r>
            <a:r>
              <a:rPr lang="th-TH" sz="15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งานก่อสร้างได้</a:t>
            </a:r>
          </a:p>
        </p:txBody>
      </p:sp>
      <p:sp>
        <p:nvSpPr>
          <p:cNvPr id="23" name="สี่เหลี่ยมผืนผ้า: มุมมน 22">
            <a:extLst>
              <a:ext uri="{FF2B5EF4-FFF2-40B4-BE49-F238E27FC236}">
                <a16:creationId xmlns:a16="http://schemas.microsoft.com/office/drawing/2014/main" id="{62E016F6-3141-5EE4-DADB-5CD6C440D85D}"/>
              </a:ext>
            </a:extLst>
          </p:cNvPr>
          <p:cNvSpPr/>
          <p:nvPr/>
        </p:nvSpPr>
        <p:spPr>
          <a:xfrm>
            <a:off x="6470337" y="5513414"/>
            <a:ext cx="5370786" cy="727122"/>
          </a:xfrm>
          <a:prstGeom prst="roundRect">
            <a:avLst>
              <a:gd name="adj" fmla="val 19498"/>
            </a:avLst>
          </a:prstGeom>
          <a:solidFill>
            <a:schemeClr val="accent6">
              <a:lumMod val="40000"/>
              <a:lumOff val="60000"/>
              <a:alpha val="5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5" name="กล่องข้อความ 24">
            <a:extLst>
              <a:ext uri="{FF2B5EF4-FFF2-40B4-BE49-F238E27FC236}">
                <a16:creationId xmlns:a16="http://schemas.microsoft.com/office/drawing/2014/main" id="{CFCE1E26-061C-BEC8-F4ED-0A960C2AFAA0}"/>
              </a:ext>
            </a:extLst>
          </p:cNvPr>
          <p:cNvSpPr txBox="1"/>
          <p:nvPr/>
        </p:nvSpPr>
        <p:spPr>
          <a:xfrm>
            <a:off x="6891685" y="5600105"/>
            <a:ext cx="4566189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  <a:t>หน่วยงาน</a:t>
            </a:r>
            <a:r>
              <a:rPr lang="th-TH" sz="1500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จะต้องดำเนินการ</a:t>
            </a:r>
            <a: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  <a:t>จัดจ้าง</a:t>
            </a:r>
            <a:b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1500" dirty="0">
                <a:latin typeface="Prompt" panose="00000500000000000000" pitchFamily="2" charset="-34"/>
                <a:cs typeface="Prompt" panose="00000500000000000000" pitchFamily="2" charset="-34"/>
              </a:rPr>
              <a:t>ในลักษณะงานก่อสร้าง</a:t>
            </a:r>
          </a:p>
        </p:txBody>
      </p:sp>
      <p:sp>
        <p:nvSpPr>
          <p:cNvPr id="31" name="ลูกศร: ลง 30">
            <a:extLst>
              <a:ext uri="{FF2B5EF4-FFF2-40B4-BE49-F238E27FC236}">
                <a16:creationId xmlns:a16="http://schemas.microsoft.com/office/drawing/2014/main" id="{462B1374-CBA6-DB5C-D599-2197D9A0A9F0}"/>
              </a:ext>
            </a:extLst>
          </p:cNvPr>
          <p:cNvSpPr/>
          <p:nvPr/>
        </p:nvSpPr>
        <p:spPr>
          <a:xfrm>
            <a:off x="2605177" y="5310460"/>
            <a:ext cx="379939" cy="215303"/>
          </a:xfrm>
          <a:prstGeom prst="downArrow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ลูกศร: ลง 31">
            <a:extLst>
              <a:ext uri="{FF2B5EF4-FFF2-40B4-BE49-F238E27FC236}">
                <a16:creationId xmlns:a16="http://schemas.microsoft.com/office/drawing/2014/main" id="{0FF3476B-C5D9-3B80-9738-2657B83B1D20}"/>
              </a:ext>
            </a:extLst>
          </p:cNvPr>
          <p:cNvSpPr/>
          <p:nvPr/>
        </p:nvSpPr>
        <p:spPr>
          <a:xfrm>
            <a:off x="9244453" y="5299261"/>
            <a:ext cx="379939" cy="215303"/>
          </a:xfrm>
          <a:prstGeom prst="downArrow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ลูกศร: ลง 33">
            <a:extLst>
              <a:ext uri="{FF2B5EF4-FFF2-40B4-BE49-F238E27FC236}">
                <a16:creationId xmlns:a16="http://schemas.microsoft.com/office/drawing/2014/main" id="{E72B149F-91B6-597A-B950-F341BC36132E}"/>
              </a:ext>
            </a:extLst>
          </p:cNvPr>
          <p:cNvSpPr/>
          <p:nvPr/>
        </p:nvSpPr>
        <p:spPr>
          <a:xfrm>
            <a:off x="2605177" y="4247322"/>
            <a:ext cx="379939" cy="215303"/>
          </a:xfrm>
          <a:prstGeom prst="downArrow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ลูกศร: ลง 34">
            <a:extLst>
              <a:ext uri="{FF2B5EF4-FFF2-40B4-BE49-F238E27FC236}">
                <a16:creationId xmlns:a16="http://schemas.microsoft.com/office/drawing/2014/main" id="{5DF9030F-42AD-BD28-B65C-30B63E7283C5}"/>
              </a:ext>
            </a:extLst>
          </p:cNvPr>
          <p:cNvSpPr/>
          <p:nvPr/>
        </p:nvSpPr>
        <p:spPr>
          <a:xfrm>
            <a:off x="9244453" y="4236123"/>
            <a:ext cx="379939" cy="215303"/>
          </a:xfrm>
          <a:prstGeom prst="downArrow">
            <a:avLst/>
          </a:pr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รูปแบบอิสระ: รูปร่าง 42">
            <a:extLst>
              <a:ext uri="{FF2B5EF4-FFF2-40B4-BE49-F238E27FC236}">
                <a16:creationId xmlns:a16="http://schemas.microsoft.com/office/drawing/2014/main" id="{D7DC3D8F-A4B2-C98E-EABF-625CAC36FF92}"/>
              </a:ext>
            </a:extLst>
          </p:cNvPr>
          <p:cNvSpPr/>
          <p:nvPr/>
        </p:nvSpPr>
        <p:spPr>
          <a:xfrm>
            <a:off x="1380226" y="3467763"/>
            <a:ext cx="9532189" cy="814063"/>
          </a:xfrm>
          <a:custGeom>
            <a:avLst/>
            <a:gdLst>
              <a:gd name="connsiteX0" fmla="*/ 9394166 w 9532189"/>
              <a:gd name="connsiteY0" fmla="*/ 0 h 814063"/>
              <a:gd name="connsiteX1" fmla="*/ 9532189 w 9532189"/>
              <a:gd name="connsiteY1" fmla="*/ 0 h 814063"/>
              <a:gd name="connsiteX2" fmla="*/ 9532189 w 9532189"/>
              <a:gd name="connsiteY2" fmla="*/ 681541 h 814063"/>
              <a:gd name="connsiteX3" fmla="*/ 9532189 w 9532189"/>
              <a:gd name="connsiteY3" fmla="*/ 798088 h 814063"/>
              <a:gd name="connsiteX4" fmla="*/ 9532189 w 9532189"/>
              <a:gd name="connsiteY4" fmla="*/ 814063 h 814063"/>
              <a:gd name="connsiteX5" fmla="*/ 138023 w 9532189"/>
              <a:gd name="connsiteY5" fmla="*/ 814063 h 814063"/>
              <a:gd name="connsiteX6" fmla="*/ 0 w 9532189"/>
              <a:gd name="connsiteY6" fmla="*/ 814063 h 814063"/>
              <a:gd name="connsiteX7" fmla="*/ 0 w 9532189"/>
              <a:gd name="connsiteY7" fmla="*/ 814063 h 814063"/>
              <a:gd name="connsiteX8" fmla="*/ 0 w 9532189"/>
              <a:gd name="connsiteY8" fmla="*/ 360322 h 814063"/>
              <a:gd name="connsiteX9" fmla="*/ 138023 w 9532189"/>
              <a:gd name="connsiteY9" fmla="*/ 360322 h 814063"/>
              <a:gd name="connsiteX10" fmla="*/ 138023 w 9532189"/>
              <a:gd name="connsiteY10" fmla="*/ 681541 h 814063"/>
              <a:gd name="connsiteX11" fmla="*/ 3136446 w 9532189"/>
              <a:gd name="connsiteY11" fmla="*/ 681541 h 814063"/>
              <a:gd name="connsiteX12" fmla="*/ 3136446 w 9532189"/>
              <a:gd name="connsiteY12" fmla="*/ 262612 h 814063"/>
              <a:gd name="connsiteX13" fmla="*/ 3274469 w 9532189"/>
              <a:gd name="connsiteY13" fmla="*/ 262612 h 814063"/>
              <a:gd name="connsiteX14" fmla="*/ 3274469 w 9532189"/>
              <a:gd name="connsiteY14" fmla="*/ 681541 h 814063"/>
              <a:gd name="connsiteX15" fmla="*/ 6092853 w 9532189"/>
              <a:gd name="connsiteY15" fmla="*/ 681541 h 814063"/>
              <a:gd name="connsiteX16" fmla="*/ 6092853 w 9532189"/>
              <a:gd name="connsiteY16" fmla="*/ 582784 h 814063"/>
              <a:gd name="connsiteX17" fmla="*/ 6230876 w 9532189"/>
              <a:gd name="connsiteY17" fmla="*/ 582784 h 814063"/>
              <a:gd name="connsiteX18" fmla="*/ 6230876 w 9532189"/>
              <a:gd name="connsiteY18" fmla="*/ 681541 h 814063"/>
              <a:gd name="connsiteX19" fmla="*/ 9394166 w 9532189"/>
              <a:gd name="connsiteY19" fmla="*/ 681541 h 814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532189" h="814063">
                <a:moveTo>
                  <a:pt x="9394166" y="0"/>
                </a:moveTo>
                <a:lnTo>
                  <a:pt x="9532189" y="0"/>
                </a:lnTo>
                <a:lnTo>
                  <a:pt x="9532189" y="681541"/>
                </a:lnTo>
                <a:lnTo>
                  <a:pt x="9532189" y="798088"/>
                </a:lnTo>
                <a:lnTo>
                  <a:pt x="9532189" y="814063"/>
                </a:lnTo>
                <a:lnTo>
                  <a:pt x="138023" y="814063"/>
                </a:lnTo>
                <a:lnTo>
                  <a:pt x="0" y="814063"/>
                </a:lnTo>
                <a:lnTo>
                  <a:pt x="0" y="814063"/>
                </a:lnTo>
                <a:lnTo>
                  <a:pt x="0" y="360322"/>
                </a:lnTo>
                <a:lnTo>
                  <a:pt x="138023" y="360322"/>
                </a:lnTo>
                <a:lnTo>
                  <a:pt x="138023" y="681541"/>
                </a:lnTo>
                <a:lnTo>
                  <a:pt x="3136446" y="681541"/>
                </a:lnTo>
                <a:lnTo>
                  <a:pt x="3136446" y="262612"/>
                </a:lnTo>
                <a:lnTo>
                  <a:pt x="3274469" y="262612"/>
                </a:lnTo>
                <a:lnTo>
                  <a:pt x="3274469" y="681541"/>
                </a:lnTo>
                <a:lnTo>
                  <a:pt x="6092853" y="681541"/>
                </a:lnTo>
                <a:lnTo>
                  <a:pt x="6092853" y="582784"/>
                </a:lnTo>
                <a:lnTo>
                  <a:pt x="6230876" y="582784"/>
                </a:lnTo>
                <a:lnTo>
                  <a:pt x="6230876" y="681541"/>
                </a:lnTo>
                <a:lnTo>
                  <a:pt x="9394166" y="68154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กล่องข้อความ 18">
            <a:extLst>
              <a:ext uri="{FF2B5EF4-FFF2-40B4-BE49-F238E27FC236}">
                <a16:creationId xmlns:a16="http://schemas.microsoft.com/office/drawing/2014/main" id="{E21F6209-DDE4-DBA8-513B-E888BC43473E}"/>
              </a:ext>
            </a:extLst>
          </p:cNvPr>
          <p:cNvSpPr txBox="1"/>
          <p:nvPr/>
        </p:nvSpPr>
        <p:spPr>
          <a:xfrm>
            <a:off x="1090398" y="803922"/>
            <a:ext cx="9832677" cy="8694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th-TH" sz="20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หนังสือ</a:t>
            </a:r>
            <a:r>
              <a:rPr lang="th-TH" sz="20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ด่วนที่สุด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0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ที่ กค(</a:t>
            </a:r>
            <a:r>
              <a:rPr lang="th-TH" sz="2000" b="1" dirty="0" err="1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กวจ</a:t>
            </a:r>
            <a:r>
              <a:rPr lang="th-TH" sz="20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) 0405.2/</a:t>
            </a:r>
            <a:r>
              <a:rPr lang="th-TH" sz="2000" b="1" dirty="0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ว259 </a:t>
            </a:r>
            <a:r>
              <a:rPr lang="th-TH" sz="20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ลงวันที่ 4 มิ.ย. 61 </a:t>
            </a:r>
          </a:p>
          <a:p>
            <a:pPr algn="ctr">
              <a:lnSpc>
                <a:spcPct val="130000"/>
              </a:lnSpc>
            </a:pPr>
            <a:r>
              <a:rPr lang="th-TH" sz="20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ซักซ้อมความเข้าใจนิยามความหมาย “</a:t>
            </a:r>
            <a:r>
              <a:rPr lang="th-TH" sz="2000" b="1" dirty="0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งานก่อสร้าง</a:t>
            </a:r>
            <a:r>
              <a:rPr lang="th-TH" sz="20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”</a:t>
            </a:r>
            <a:endParaRPr lang="th-TH" sz="2000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384649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03C32A-453A-B2F4-3C93-57B95E4AFF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5BF0655-3648-F548-89F9-5BF1C0BEB9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6386" y="2415974"/>
            <a:ext cx="10515600" cy="831869"/>
          </a:xfrm>
        </p:spPr>
        <p:txBody>
          <a:bodyPr>
            <a:normAutofit/>
          </a:bodyPr>
          <a:lstStyle/>
          <a:p>
            <a:pPr algn="ctr"/>
            <a:r>
              <a:rPr lang="th-TH" sz="4800" b="1" dirty="0">
                <a:latin typeface="Prompt" panose="00000500000000000000" pitchFamily="2" charset="-34"/>
                <a:cs typeface="Prompt" panose="00000500000000000000" pitchFamily="2" charset="-34"/>
              </a:rPr>
              <a:t>ข้อคำถาม</a:t>
            </a:r>
            <a:r>
              <a:rPr lang="th-TH" sz="4800" b="1" dirty="0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ที่น่าสนใจ</a:t>
            </a:r>
          </a:p>
        </p:txBody>
      </p:sp>
      <p:sp>
        <p:nvSpPr>
          <p:cNvPr id="3" name="สี่เหลี่ยมผืนผ้า: มุมมน 2">
            <a:extLst>
              <a:ext uri="{FF2B5EF4-FFF2-40B4-BE49-F238E27FC236}">
                <a16:creationId xmlns:a16="http://schemas.microsoft.com/office/drawing/2014/main" id="{EC1B2AAE-BD1E-4562-F0B8-39E6B8EA0038}"/>
              </a:ext>
            </a:extLst>
          </p:cNvPr>
          <p:cNvSpPr/>
          <p:nvPr/>
        </p:nvSpPr>
        <p:spPr>
          <a:xfrm rot="16200000">
            <a:off x="-498167" y="2920649"/>
            <a:ext cx="7257690" cy="788677"/>
          </a:xfrm>
          <a:prstGeom prst="roundRect">
            <a:avLst>
              <a:gd name="adj" fmla="val 0"/>
            </a:avLst>
          </a:prstGeom>
          <a:solidFill>
            <a:srgbClr val="D0E5C1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8A16D2E4-A068-9370-D4EC-BC23C8090655}"/>
              </a:ext>
            </a:extLst>
          </p:cNvPr>
          <p:cNvSpPr/>
          <p:nvPr/>
        </p:nvSpPr>
        <p:spPr>
          <a:xfrm>
            <a:off x="0" y="3400934"/>
            <a:ext cx="12192000" cy="788677"/>
          </a:xfrm>
          <a:prstGeom prst="roundRect">
            <a:avLst>
              <a:gd name="adj" fmla="val 0"/>
            </a:avLst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66E25C87-3E40-E4DA-4AD7-B6E5FC20FCA0}"/>
              </a:ext>
            </a:extLst>
          </p:cNvPr>
          <p:cNvSpPr txBox="1"/>
          <p:nvPr/>
        </p:nvSpPr>
        <p:spPr>
          <a:xfrm>
            <a:off x="864079" y="614940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2E75F69D-E068-0331-501A-EE1A411F59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59587"/>
            <a:ext cx="3746032" cy="3898413"/>
          </a:xfrm>
          <a:prstGeom prst="rect">
            <a:avLst/>
          </a:prstGeom>
        </p:spPr>
      </p:pic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id="{6599DAE6-6D61-50F7-E024-B0AF86D39E60}"/>
              </a:ext>
            </a:extLst>
          </p:cNvPr>
          <p:cNvSpPr txBox="1">
            <a:spLocks/>
          </p:cNvSpPr>
          <p:nvPr/>
        </p:nvSpPr>
        <p:spPr>
          <a:xfrm>
            <a:off x="4895929" y="732545"/>
            <a:ext cx="3176514" cy="16537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2000" b="1" dirty="0">
                <a:solidFill>
                  <a:schemeClr val="accent2"/>
                </a:solidFill>
                <a:latin typeface="Century Gothic" panose="020B0502020202020204" pitchFamily="34" charset="0"/>
                <a:cs typeface="Prompt" panose="00000500000000000000" pitchFamily="2" charset="-34"/>
              </a:rPr>
              <a:t>?</a:t>
            </a:r>
            <a:endParaRPr lang="th-TH" sz="12000" b="1" dirty="0">
              <a:solidFill>
                <a:schemeClr val="accent2"/>
              </a:solidFill>
              <a:latin typeface="Century Gothic" panose="020B0502020202020204" pitchFamily="34" charset="0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735979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C55194-C262-E88E-9497-DFDEB28D33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89D64B01-6C47-BBCA-4D35-7C729F3EBF5C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507C43F-721E-B4C8-0E02-2BBAC1FF2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98" y="52293"/>
            <a:ext cx="10515600" cy="831869"/>
          </a:xfrm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 dirty="0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4A642C93-D0E7-E0FE-9623-C4755A477936}"/>
              </a:ext>
            </a:extLst>
          </p:cNvPr>
          <p:cNvSpPr txBox="1"/>
          <p:nvPr/>
        </p:nvSpPr>
        <p:spPr>
          <a:xfrm>
            <a:off x="613911" y="936456"/>
            <a:ext cx="10964173" cy="43211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ถาม</a:t>
            </a:r>
            <a:r>
              <a:rPr lang="en-US" sz="2400" b="1" dirty="0">
                <a:latin typeface="Prompt" panose="00000500000000000000" pitchFamily="2" charset="-34"/>
                <a:cs typeface="Prompt" panose="00000500000000000000" pitchFamily="2" charset="-34"/>
              </a:rPr>
              <a:t> :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การวิเคราะห์ว่ากรณีการจัดซื้อจัดจ้างเป็นงานประเภทใด มีหลักการในการวิเคราะห์อย่างไร </a:t>
            </a:r>
            <a:r>
              <a:rPr lang="en-US" sz="2400" dirty="0">
                <a:latin typeface="Prompt" panose="00000500000000000000" pitchFamily="2" charset="-34"/>
                <a:cs typeface="Prompt" panose="00000500000000000000" pitchFamily="2" charset="-34"/>
              </a:rPr>
              <a:t>?</a:t>
            </a:r>
            <a:endParaRPr lang="th-TH" sz="2400" dirty="0"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endParaRPr lang="th-TH" sz="1400" dirty="0">
              <a:solidFill>
                <a:schemeClr val="tx2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ตอบ </a:t>
            </a:r>
            <a:r>
              <a:rPr lang="en-US" sz="2400" b="1" dirty="0">
                <a:latin typeface="Prompt" panose="00000500000000000000" pitchFamily="2" charset="-34"/>
                <a:cs typeface="Prompt" panose="00000500000000000000" pitchFamily="2" charset="-34"/>
              </a:rPr>
              <a:t>: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คณะกรรมการวินิจฉัย ได้วางหลักการในการพิจารณาไว้ว่า </a:t>
            </a:r>
            <a:b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การพิจารณาว่าการจัดซื้อจัดจ้างครั้งนั้นเป็นงาน ประเภทใดให้พิจารณาว่า </a:t>
            </a:r>
            <a:r>
              <a:rPr lang="th-TH" sz="2400" b="1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สัดส่วนงานส่วนใดมากกว่าถือเป็นงานประเภทนั้น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กล่าวคือ </a:t>
            </a:r>
          </a:p>
          <a:p>
            <a:pPr>
              <a:lnSpc>
                <a:spcPct val="120000"/>
              </a:lnSpc>
            </a:pP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	- หาก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สัดส่วนวงเงิน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การ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จัดซื้อ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 หมายถึง วัสดุและครุภัณฑ์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มากกว่า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ให้ถือว่าเป็น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งานซื้อ </a:t>
            </a:r>
          </a:p>
          <a:p>
            <a:pPr>
              <a:lnSpc>
                <a:spcPct val="120000"/>
              </a:lnSpc>
            </a:pP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	- ถ้าสัดส่วน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วงเงินงานบริการมากกว่า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ให้ถือ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เป็นงานจ้าง </a:t>
            </a:r>
          </a:p>
          <a:p>
            <a:pPr>
              <a:lnSpc>
                <a:spcPct val="1200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	-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หากมีสัดส่วนงาน</a:t>
            </a:r>
            <a:r>
              <a:rPr lang="th-TH" sz="2400" b="1" u="sng" dirty="0">
                <a:latin typeface="Prompt" panose="00000500000000000000" pitchFamily="2" charset="-34"/>
                <a:cs typeface="Prompt" panose="00000500000000000000" pitchFamily="2" charset="-34"/>
              </a:rPr>
              <a:t>ก่อสร้างมากกว่า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ให้ถือว่าเป็น</a:t>
            </a:r>
            <a:r>
              <a:rPr lang="th-TH" sz="2400" b="1" u="sng" dirty="0">
                <a:latin typeface="Prompt" panose="00000500000000000000" pitchFamily="2" charset="-34"/>
                <a:cs typeface="Prompt" panose="00000500000000000000" pitchFamily="2" charset="-34"/>
              </a:rPr>
              <a:t>งานจ้างก่อสร้าง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C9DCAC82-4767-7E34-0E03-BDEBF81DDE54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</p:spTree>
    <p:extLst>
      <p:ext uri="{BB962C8B-B14F-4D97-AF65-F5344CB8AC3E}">
        <p14:creationId xmlns:p14="http://schemas.microsoft.com/office/powerpoint/2010/main" val="24401547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82AC0E-BAD4-8148-F22F-1CC04D8E82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รูปภาพ 14">
            <a:extLst>
              <a:ext uri="{FF2B5EF4-FFF2-40B4-BE49-F238E27FC236}">
                <a16:creationId xmlns:a16="http://schemas.microsoft.com/office/drawing/2014/main" id="{5BD9A425-04EB-F7D0-CDF3-A5634F07920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38" r="1"/>
          <a:stretch/>
        </p:blipFill>
        <p:spPr>
          <a:xfrm>
            <a:off x="8577527" y="1903789"/>
            <a:ext cx="1231933" cy="4391025"/>
          </a:xfrm>
          <a:prstGeom prst="rect">
            <a:avLst/>
          </a:prstGeom>
        </p:spPr>
      </p:pic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24434E4D-805F-05C9-2F73-93D0DFC9D87C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06EDA66-A77F-254A-EAFB-369C4E32B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98" y="52293"/>
            <a:ext cx="10515600" cy="831869"/>
          </a:xfrm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 dirty="0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78B9CB6A-44BD-4E8E-285E-5064A5AC5158}"/>
              </a:ext>
            </a:extLst>
          </p:cNvPr>
          <p:cNvSpPr txBox="1"/>
          <p:nvPr/>
        </p:nvSpPr>
        <p:spPr>
          <a:xfrm>
            <a:off x="613911" y="936456"/>
            <a:ext cx="10964173" cy="12264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ถาม</a:t>
            </a:r>
            <a:r>
              <a:rPr lang="en-US" sz="2400" b="1" dirty="0">
                <a:latin typeface="Prompt" panose="00000500000000000000" pitchFamily="2" charset="-34"/>
                <a:cs typeface="Prompt" panose="00000500000000000000" pitchFamily="2" charset="-34"/>
              </a:rPr>
              <a:t> :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การวิเคราะห์ว่ากรณีการจัดซื้อจัดจ้างเป็นงานประเภทใด มีหลักการในการวิเคราะห์อย่างไร </a:t>
            </a:r>
            <a:r>
              <a:rPr lang="en-US" sz="2400" dirty="0">
                <a:latin typeface="Prompt" panose="00000500000000000000" pitchFamily="2" charset="-34"/>
                <a:cs typeface="Prompt" panose="00000500000000000000" pitchFamily="2" charset="-34"/>
              </a:rPr>
              <a:t>?</a:t>
            </a:r>
            <a:endParaRPr lang="th-TH" sz="2400" dirty="0"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endParaRPr lang="th-TH" sz="1400" dirty="0">
              <a:solidFill>
                <a:schemeClr val="tx2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BE105822-D73A-8447-1B89-C214E6003391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90A32379-17CB-C498-C9A7-2F86075E356A}"/>
              </a:ext>
            </a:extLst>
          </p:cNvPr>
          <p:cNvSpPr txBox="1"/>
          <p:nvPr/>
        </p:nvSpPr>
        <p:spPr>
          <a:xfrm>
            <a:off x="526211" y="2434060"/>
            <a:ext cx="10964173" cy="5170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sz="24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**</a:t>
            </a:r>
            <a:r>
              <a:rPr lang="en-US" sz="24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4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ต้องการกระเป๋า+สกรีน เป็นซื้อหรือจ้าง </a:t>
            </a:r>
            <a:r>
              <a:rPr lang="en-US" sz="24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? **</a:t>
            </a:r>
            <a:endParaRPr lang="th-TH" sz="2400" dirty="0">
              <a:solidFill>
                <a:srgbClr val="FF000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9ACFD3F2-F680-34B6-DCF4-A713F5F688DF}"/>
              </a:ext>
            </a:extLst>
          </p:cNvPr>
          <p:cNvSpPr txBox="1"/>
          <p:nvPr/>
        </p:nvSpPr>
        <p:spPr>
          <a:xfrm>
            <a:off x="526210" y="3059690"/>
            <a:ext cx="10964173" cy="5170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sz="24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**</a:t>
            </a:r>
            <a:r>
              <a:rPr lang="en-US" sz="24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4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ต้องการทำโรงสูบน้ำ+เครื่องสูบน้ำเป็นซื้อหรือจ้าง </a:t>
            </a:r>
            <a:r>
              <a:rPr lang="en-US" sz="24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? **</a:t>
            </a:r>
            <a:endParaRPr lang="th-TH" sz="2400" dirty="0">
              <a:solidFill>
                <a:srgbClr val="FF000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EDEDCC47-3F88-00F6-B28F-6C97DC44D907}"/>
              </a:ext>
            </a:extLst>
          </p:cNvPr>
          <p:cNvSpPr txBox="1"/>
          <p:nvPr/>
        </p:nvSpPr>
        <p:spPr>
          <a:xfrm>
            <a:off x="542370" y="3740685"/>
            <a:ext cx="10964173" cy="5170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sz="24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** ต้องการกล้องวงจรปิด + มีเสามีสายไฟ + มีงานติดตั้ง</a:t>
            </a:r>
            <a:r>
              <a:rPr lang="en-US" sz="24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? **</a:t>
            </a:r>
            <a:endParaRPr lang="th-TH" sz="2400" dirty="0">
              <a:solidFill>
                <a:srgbClr val="FF000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F1CEC9F9-36E8-EDD0-462F-1B8CDF5886B6}"/>
              </a:ext>
            </a:extLst>
          </p:cNvPr>
          <p:cNvSpPr txBox="1"/>
          <p:nvPr/>
        </p:nvSpPr>
        <p:spPr>
          <a:xfrm>
            <a:off x="526208" y="4441780"/>
            <a:ext cx="10964173" cy="5170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sz="24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** ต้องการปรับปรุงห้องประชุม + ซื้อครุภัณฑ์ </a:t>
            </a:r>
            <a:r>
              <a:rPr lang="en-US" sz="24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? **</a:t>
            </a:r>
            <a:endParaRPr lang="th-TH" sz="2400" dirty="0">
              <a:solidFill>
                <a:srgbClr val="FF000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84BBC5D9-4B82-447B-8C5C-D6019D04F9CD}"/>
              </a:ext>
            </a:extLst>
          </p:cNvPr>
          <p:cNvSpPr txBox="1"/>
          <p:nvPr/>
        </p:nvSpPr>
        <p:spPr>
          <a:xfrm>
            <a:off x="613911" y="5175975"/>
            <a:ext cx="10964173" cy="5170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sz="24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** ต้องการทาสีอาคารสำนักงาน 10 ชั้น</a:t>
            </a:r>
            <a:r>
              <a:rPr lang="en-US" sz="24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? **</a:t>
            </a:r>
            <a:endParaRPr lang="th-TH" sz="2400" dirty="0">
              <a:solidFill>
                <a:srgbClr val="FF000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id="{50B817AC-5330-0A43-46A9-74C8D22808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0" t="3272" r="45843" b="26415"/>
          <a:stretch/>
        </p:blipFill>
        <p:spPr>
          <a:xfrm>
            <a:off x="10247967" y="2283715"/>
            <a:ext cx="1242414" cy="1567741"/>
          </a:xfrm>
          <a:prstGeom prst="rect">
            <a:avLst/>
          </a:prstGeom>
        </p:spPr>
      </p:pic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82AF2AEB-2380-6633-0397-44BBA48B022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70" t="11824" r="11342" b="36478"/>
          <a:stretch/>
        </p:blipFill>
        <p:spPr>
          <a:xfrm>
            <a:off x="9406054" y="4060879"/>
            <a:ext cx="2100489" cy="2163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5072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DB0769-AC32-B8AC-BABF-7F6AB467EF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A1C3EAE0-80A6-5F45-C1DA-960F4A5163AD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F51A039F-C77B-1814-ADBF-D98E1C0E6AF5}"/>
              </a:ext>
            </a:extLst>
          </p:cNvPr>
          <p:cNvSpPr txBox="1"/>
          <p:nvPr/>
        </p:nvSpPr>
        <p:spPr>
          <a:xfrm>
            <a:off x="750498" y="989869"/>
            <a:ext cx="10964173" cy="48782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ถาม </a:t>
            </a:r>
            <a:r>
              <a:rPr lang="en-US" sz="2000" b="1" dirty="0">
                <a:latin typeface="Prompt" panose="00000500000000000000" pitchFamily="2" charset="-34"/>
                <a:cs typeface="Prompt" panose="00000500000000000000" pitchFamily="2" charset="-34"/>
              </a:rPr>
              <a:t>: 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การจัดทำ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ราคากลาง 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โดยการ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สืบราคาจากท้องตลาด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มีหลักเกณฑ์อย่างไร</a:t>
            </a:r>
          </a:p>
          <a:p>
            <a:pPr>
              <a:lnSpc>
                <a:spcPct val="120000"/>
              </a:lnSpc>
            </a:pPr>
            <a:endParaRPr lang="th-TH" sz="2000" dirty="0"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ตอบ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en-US" sz="2000" b="1" dirty="0">
                <a:latin typeface="Prompt" panose="00000500000000000000" pitchFamily="2" charset="-34"/>
                <a:cs typeface="Prompt" panose="00000500000000000000" pitchFamily="2" charset="-34"/>
              </a:rPr>
              <a:t>:</a:t>
            </a:r>
            <a:r>
              <a:rPr lang="en-US" sz="2000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การใช้ราคากลางที่ต้อง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สืบราคาจากท้องตลาด ตามหนังสือกรมบัญชีกลาง ด่วนที่สุด ที่ กค 0433.2/ว206 ลงวันที่ 1 พฤษภาคม 2562 เรื่อง แนวทางปฏิบัติเกี่ยวกับการเปิดเผยราคากลาง </a:t>
            </a:r>
            <a:b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ได้กำหนดแนวทางการสืบราคาจากท้องตลาดไว้ว่า </a:t>
            </a:r>
          </a:p>
          <a:p>
            <a:pPr>
              <a:lnSpc>
                <a:spcPct val="120000"/>
              </a:lnSpc>
            </a:pP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	“</a:t>
            </a:r>
            <a:r>
              <a:rPr lang="th-TH" sz="20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กรณีใช้ราคาที่ได้มาจากการ</a:t>
            </a:r>
            <a:r>
              <a:rPr lang="th-TH" sz="2000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สืบราคาจากท้องตลาด</a:t>
            </a:r>
            <a:r>
              <a:rPr lang="th-TH" sz="20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ให้</a:t>
            </a:r>
            <a:r>
              <a:rPr lang="th-TH" sz="2000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ระบุชื่อบริษัท ห้างหุ้นส่วน หรือเว็บไซต์ </a:t>
            </a:r>
            <a:br>
              <a:rPr lang="th-TH" sz="2000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0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ที่สืบราคา โดย</a:t>
            </a:r>
            <a:r>
              <a:rPr lang="th-TH" sz="2000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ไม่ต้องระบุราคาของแต่ละราย</a:t>
            </a:r>
            <a:r>
              <a:rPr lang="th-TH" sz="20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ที่ไปสืบมา 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ทั้งนี้ การสืบราคาจากท้องตลาด </a:t>
            </a:r>
            <a:b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ต้องสืบราคาให้เหมาะสมกับขอบเขตของงานหรือคุณลักษณะเฉพาะของพัสดุที่จะซื้อหรือจ้าง โดยสืบราคา </a:t>
            </a:r>
            <a:b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ไม่น้อยกว่า 3 ราย 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เว้นแต่บางกรณี 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มีน้อยกว่า 3 ราย ให้สืบเท่าที่มี 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และเมื่อสืบราคาแล้วไม่ว่าจะ </a:t>
            </a:r>
            <a:b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3 รายขึ้นไป หรือกรณีน้อยกว่า 3 ราย จะนำราคาใดเป็นราคาอ้างอิงให้พิจารณาดำเนินการ ดังนี้ </a:t>
            </a:r>
          </a:p>
          <a:p>
            <a:pPr marL="457200" indent="-457200">
              <a:lnSpc>
                <a:spcPct val="120000"/>
              </a:lnSpc>
              <a:buAutoNum type="arabicPeriod"/>
            </a:pPr>
            <a:r>
              <a:rPr lang="th-TH" sz="20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กรณีการจัดหาที่</a:t>
            </a:r>
            <a:r>
              <a:rPr lang="th-TH" sz="2000" b="1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มีการประกาศเชิญชวน </a:t>
            </a:r>
            <a:r>
              <a:rPr lang="th-TH" sz="20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ให้</a:t>
            </a:r>
            <a:r>
              <a:rPr lang="th-TH" sz="20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ใช้ราคาเฉลี่ยเป็นราคาอ้างอิงก่อน </a:t>
            </a:r>
            <a:r>
              <a:rPr lang="th-TH" sz="2000" b="1" u="sng" dirty="0">
                <a:latin typeface="Prompt" panose="00000500000000000000" pitchFamily="2" charset="-34"/>
                <a:cs typeface="Prompt" panose="00000500000000000000" pitchFamily="2" charset="-34"/>
              </a:rPr>
              <a:t>เว้นแต่ </a:t>
            </a:r>
            <a:r>
              <a:rPr lang="th-TH" sz="20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หน่วยงานของรัฐพิจารณาแล้ว</a:t>
            </a:r>
            <a:r>
              <a:rPr lang="th-TH" sz="2000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เห็นว่าราคา</a:t>
            </a:r>
            <a:r>
              <a:rPr lang="th-TH" sz="2000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ต่ำสุดสามารถดำเนินการจัดซื้อจัดจ้างได้</a:t>
            </a:r>
            <a:r>
              <a:rPr lang="th-TH" sz="2000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ก็ให้</a:t>
            </a:r>
            <a:r>
              <a:rPr lang="th-TH" sz="2000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ใช้ราคาต่ำสุดเป็นราคา</a:t>
            </a:r>
            <a:r>
              <a:rPr lang="th-TH" sz="2000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อ้างอิง </a:t>
            </a:r>
          </a:p>
          <a:p>
            <a:pPr marL="457200" indent="-457200">
              <a:lnSpc>
                <a:spcPct val="120000"/>
              </a:lnSpc>
              <a:buAutoNum type="arabicPeriod"/>
            </a:pPr>
            <a:r>
              <a:rPr lang="th-TH" sz="20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กรณีการจัดหาที่</a:t>
            </a:r>
            <a:r>
              <a:rPr lang="th-TH" sz="2000" b="1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ไม่มี</a:t>
            </a:r>
            <a:r>
              <a:rPr lang="th-TH" sz="20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การประกาศเชิญชวน </a:t>
            </a:r>
            <a:r>
              <a:rPr lang="th-TH" sz="2000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ให้ใช้</a:t>
            </a:r>
            <a:r>
              <a:rPr lang="th-TH" sz="2000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ราคาต่ำสุด</a:t>
            </a:r>
            <a:r>
              <a:rPr lang="th-TH" sz="2000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เป็นราคาอ้างอิง</a:t>
            </a:r>
            <a:r>
              <a:rPr lang="th-TH" sz="20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”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BB5D6EA2-1A8E-53EE-B204-E28D50B7B5B2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9" name="ชื่อเรื่อง 1">
            <a:extLst>
              <a:ext uri="{FF2B5EF4-FFF2-40B4-BE49-F238E27FC236}">
                <a16:creationId xmlns:a16="http://schemas.microsoft.com/office/drawing/2014/main" id="{09BD3B11-FAF2-91EF-B057-A10F4B82AD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98" y="52293"/>
            <a:ext cx="10515600" cy="831869"/>
          </a:xfrm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 dirty="0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</a:p>
        </p:txBody>
      </p:sp>
    </p:spTree>
    <p:extLst>
      <p:ext uri="{BB962C8B-B14F-4D97-AF65-F5344CB8AC3E}">
        <p14:creationId xmlns:p14="http://schemas.microsoft.com/office/powerpoint/2010/main" val="19227506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320B77-8059-C80E-7B39-1855DE465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7C205D1C-B5B2-53E9-4A67-D0CE192A855E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159C9834-BCBA-782B-FB38-61B1FC1AF9CB}"/>
              </a:ext>
            </a:extLst>
          </p:cNvPr>
          <p:cNvSpPr txBox="1"/>
          <p:nvPr/>
        </p:nvSpPr>
        <p:spPr>
          <a:xfrm>
            <a:off x="750498" y="1121345"/>
            <a:ext cx="10964173" cy="4544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ถาม </a:t>
            </a:r>
            <a:r>
              <a:rPr lang="en-US" sz="2200" b="1" dirty="0">
                <a:latin typeface="Prompt" panose="00000500000000000000" pitchFamily="2" charset="-34"/>
                <a:cs typeface="Prompt" panose="00000500000000000000" pitchFamily="2" charset="-34"/>
              </a:rPr>
              <a:t>: 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การจัดซื้อจัดจ้างโดยวิธีประกวดราคาอิเล็กทรอนิกส์ หน่วยงานของรัฐจะกำหนดให้</a:t>
            </a:r>
            <a:b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ผู้ยื่นข้อเสนอ</a:t>
            </a: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นำพัสดุตัวอย่างทดสอบหรือทดลอง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ได้หรือไม่</a:t>
            </a:r>
          </a:p>
          <a:p>
            <a:pPr>
              <a:lnSpc>
                <a:spcPct val="120000"/>
              </a:lnSpc>
            </a:pPr>
            <a:endParaRPr lang="th-TH" sz="2200" dirty="0"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ตอบ </a:t>
            </a:r>
            <a:r>
              <a:rPr lang="en-US" sz="2200" b="1" dirty="0">
                <a:latin typeface="Prompt" panose="00000500000000000000" pitchFamily="2" charset="-34"/>
                <a:cs typeface="Prompt" panose="00000500000000000000" pitchFamily="2" charset="-34"/>
              </a:rPr>
              <a:t>:</a:t>
            </a:r>
            <a:r>
              <a:rPr lang="en-US" sz="2200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ตาม</a:t>
            </a: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ระเบียบฯ ข้อ 44 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โดยหลักการ การให้ผู้ยื่นข้อเสนอนำตัวอย่างพัสดุที่เสนอมาแสดงเพื่อทดลอง หรือทดสอบ หากการจัดซื้อจัดจ้างครั้งนั้น</a:t>
            </a:r>
            <a:r>
              <a:rPr lang="th-TH" sz="2200" b="1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มีความจำเป็นที่จะต้องทดสอบหรือทดลองพัสดุ</a:t>
            </a: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หน่วยงานของรัฐสามารถกำหนดให้ผู้ยื่นข้อเสนอ</a:t>
            </a:r>
            <a:r>
              <a:rPr lang="th-TH" sz="2200" b="1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นำตัวอย่าง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พัสดุที่เสนอมาแสดง</a:t>
            </a:r>
            <a:r>
              <a:rPr lang="th-TH" sz="2200" b="1" dirty="0">
                <a:solidFill>
                  <a:schemeClr val="accent2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ภายในกำหนดระยะเวลา 5 วันทำการ </a:t>
            </a:r>
            <a:r>
              <a:rPr lang="th-TH" sz="22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นับถัดจากวันเสนอราคาได้ 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และกรณีที่ต้องทำการสาธิตระบบและอุปกรณ์ หน่วยงานของรัฐย่อมสามารถที่จะกำหนดจำนวนวันที่ใช้ในการสาธิตการทำงานของระบบและอุปกรณ์ในการดำเนินการประกวดราคาแต่ละงาน โดย</a:t>
            </a:r>
            <a:r>
              <a:rPr lang="th-TH" sz="2200" b="1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ถือว่าอยู่ในช่วงเวลาของการพิจารณาผลการประกวดราคา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ของคณะกรรมการพิจารณาผลการประกวดราคาอิเล็กทรอนิกส์ </a:t>
            </a:r>
            <a:r>
              <a:rPr lang="th-TH" sz="2200" b="1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ซึ่ง</a:t>
            </a:r>
            <a:r>
              <a:rPr lang="th-TH" sz="2200" b="1" u="sng" dirty="0">
                <a:solidFill>
                  <a:srgbClr val="00206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อยู่ในดุลพินิจของหน่วยงาน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ที่จะพิจารณาตามความเหมาะสม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CC23854F-D175-0ECF-70B8-EFB671F5AE06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11" name="ชื่อเรื่อง 1">
            <a:extLst>
              <a:ext uri="{FF2B5EF4-FFF2-40B4-BE49-F238E27FC236}">
                <a16:creationId xmlns:a16="http://schemas.microsoft.com/office/drawing/2014/main" id="{2B950A8E-C087-FC86-D34B-5A4D1BAEA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98" y="52293"/>
            <a:ext cx="10515600" cy="831869"/>
          </a:xfrm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 dirty="0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</a:p>
        </p:txBody>
      </p:sp>
    </p:spTree>
    <p:extLst>
      <p:ext uri="{BB962C8B-B14F-4D97-AF65-F5344CB8AC3E}">
        <p14:creationId xmlns:p14="http://schemas.microsoft.com/office/powerpoint/2010/main" val="22964119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D4C81D-F19F-1E44-7283-E73DA0A6C1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83FECC8D-C831-1862-19F1-F7B0700EBF7F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3777CC28-DE8E-A624-89E9-631E10F484B9}"/>
              </a:ext>
            </a:extLst>
          </p:cNvPr>
          <p:cNvSpPr txBox="1"/>
          <p:nvPr/>
        </p:nvSpPr>
        <p:spPr>
          <a:xfrm>
            <a:off x="750498" y="1121345"/>
            <a:ext cx="10964173" cy="49505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ถาม </a:t>
            </a:r>
            <a:r>
              <a:rPr lang="en-US" sz="2200" b="1" dirty="0">
                <a:latin typeface="Prompt" panose="00000500000000000000" pitchFamily="2" charset="-34"/>
                <a:cs typeface="Prompt" panose="00000500000000000000" pitchFamily="2" charset="-34"/>
              </a:rPr>
              <a:t>:</a:t>
            </a: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กรณีที่หน่วยงานของรัฐ</a:t>
            </a: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นำร่างประกาศและร่างเอกสาร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ประกวดราคาอิเล็กทรอนิกส์</a:t>
            </a:r>
            <a:b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ลงเผยแพร่เพื่อรับฟังความคิดเห็น </a:t>
            </a:r>
            <a:r>
              <a:rPr lang="th-TH" sz="22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หากมีผู้วิจารณ์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หน่วยงานของรัฐจะ</a:t>
            </a:r>
            <a:r>
              <a:rPr lang="th-TH" sz="2200" b="1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</a:t>
            </a:r>
            <a:r>
              <a:rPr lang="th-TH" sz="22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ดำเนินการปรับแก้ไข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ตามข้อวิจารณ์นั้นได้หรือไม่ </a:t>
            </a:r>
            <a:r>
              <a:rPr lang="en-US" sz="2200" dirty="0">
                <a:latin typeface="Prompt" panose="00000500000000000000" pitchFamily="2" charset="-34"/>
                <a:cs typeface="Prompt" panose="00000500000000000000" pitchFamily="2" charset="-34"/>
              </a:rPr>
              <a:t>?</a:t>
            </a:r>
            <a:endParaRPr lang="th-TH" sz="2200" dirty="0"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endParaRPr lang="th-TH" sz="2200" dirty="0"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ตอบ </a:t>
            </a:r>
            <a:r>
              <a:rPr lang="en-US" sz="2200" b="1" dirty="0">
                <a:latin typeface="Prompt" panose="00000500000000000000" pitchFamily="2" charset="-34"/>
                <a:cs typeface="Prompt" panose="00000500000000000000" pitchFamily="2" charset="-34"/>
              </a:rPr>
              <a:t>:</a:t>
            </a: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ตามระเบียบข้อ 47 กำหนดให้</a:t>
            </a:r>
            <a:r>
              <a:rPr lang="th-TH" sz="2200" b="1" u="sng" dirty="0">
                <a:latin typeface="Prompt" panose="00000500000000000000" pitchFamily="2" charset="-34"/>
                <a:cs typeface="Prompt" panose="00000500000000000000" pitchFamily="2" charset="-34"/>
              </a:rPr>
              <a:t>เป็นดุลพินิจของหน่วยงานของรัฐ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ที่จะพิจารณาว่า </a:t>
            </a:r>
            <a:b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ควรปรับแก้ไขหรือจะไม่ปรับแก้ไขตามข้อคิดเห็น โดยหลักการกรณีที่มีผู้มีความคิดเห็น </a:t>
            </a:r>
            <a:b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ให้</a:t>
            </a:r>
            <a:r>
              <a:rPr lang="th-TH" sz="2200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หัวหน้าเจ้าหน้าที่ ร่วมกับ ผู้มีหน้าที่รับผิดชอบ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จัดทำร่างขอบเขตของงานหรือรายละเอียด</a:t>
            </a:r>
            <a:b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คุณลักษณะเฉพาะของพัสดุที่จะซื้อหรือจ้างตามข้อ 21 พิจารณาว่า</a:t>
            </a:r>
            <a:r>
              <a:rPr lang="th-TH" sz="2200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สมควรดำเนินการปรับปรุงแก้ไขหรือไม่</a:t>
            </a:r>
            <a:r>
              <a:rPr lang="th-TH" sz="2200" u="sng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โดยให้ดำเนินการดังนี้ (2) </a:t>
            </a:r>
            <a:r>
              <a:rPr lang="th-TH" sz="22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กรณีพิจารณาแล้วเห็นว่า </a:t>
            </a:r>
            <a:r>
              <a:rPr lang="th-TH" sz="2200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ไม่ควรปรับปรุง</a:t>
            </a:r>
            <a:r>
              <a:rPr lang="th-TH" sz="22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ร่างประกาศ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และร่างเอกสารซื้อหรือจ้างด้วยวิธีประกวดราคาอิเล็กทรอนิกส์ ให้</a:t>
            </a:r>
            <a:r>
              <a:rPr lang="th-TH" sz="2200" u="sng" dirty="0">
                <a:solidFill>
                  <a:schemeClr val="accent1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หัวหน้าเจ้าหน้าที่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จัดทำรายงานพร้อมความเห็นเสนอหัวหน้าหน่วยงานของรัฐเพื่อขอความเห็นชอบ เมื่อได้รับความเห็นชอบแล้ว ให้</a:t>
            </a:r>
            <a:r>
              <a:rPr lang="th-TH" sz="2200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หัวหน้าเจ้าหน้าที่แจ้ง</a:t>
            </a:r>
            <a:r>
              <a:rPr lang="th-TH" sz="2200" u="sng" dirty="0">
                <a:solidFill>
                  <a:schemeClr val="accent1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ผู้มีความคิดเห็นทุกราย</a:t>
            </a:r>
            <a:r>
              <a:rPr lang="th-TH" sz="2200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ทราบเป็นหนังสือ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74FCE845-3711-A745-5CC9-D55E80A38AFD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8" name="ชื่อเรื่อง 1">
            <a:extLst>
              <a:ext uri="{FF2B5EF4-FFF2-40B4-BE49-F238E27FC236}">
                <a16:creationId xmlns:a16="http://schemas.microsoft.com/office/drawing/2014/main" id="{83C80BA2-76B3-E290-FAB2-67B0065E8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98" y="52293"/>
            <a:ext cx="10515600" cy="831869"/>
          </a:xfrm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 dirty="0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</a:p>
        </p:txBody>
      </p:sp>
    </p:spTree>
    <p:extLst>
      <p:ext uri="{BB962C8B-B14F-4D97-AF65-F5344CB8AC3E}">
        <p14:creationId xmlns:p14="http://schemas.microsoft.com/office/powerpoint/2010/main" val="40863294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FDB4E9-45A7-048C-680E-158133A2D6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923DE173-EAC9-691D-3C1E-CA15CE94FBD3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5AB850F1-917A-109A-F1A8-71EC9F16666B}"/>
              </a:ext>
            </a:extLst>
          </p:cNvPr>
          <p:cNvSpPr txBox="1"/>
          <p:nvPr/>
        </p:nvSpPr>
        <p:spPr>
          <a:xfrm>
            <a:off x="613911" y="1027241"/>
            <a:ext cx="10964173" cy="41380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ถาม </a:t>
            </a:r>
            <a:r>
              <a:rPr lang="en-US" sz="2200" b="1" dirty="0">
                <a:latin typeface="Prompt" panose="00000500000000000000" pitchFamily="2" charset="-34"/>
                <a:cs typeface="Prompt" panose="00000500000000000000" pitchFamily="2" charset="-34"/>
              </a:rPr>
              <a:t>:</a:t>
            </a: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กรณีวิธีประกวดราคาอิเล็กทรอนิกส์</a:t>
            </a:r>
            <a:r>
              <a:rPr lang="th-TH" sz="2200" b="1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มีผู้เสนอราคาเพียงรายเดียว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หน่วยงานงานของรัฐสามารถดำเนินการต่อไปโดย</a:t>
            </a:r>
            <a:r>
              <a:rPr lang="th-TH" sz="2200" b="1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ไม่ยกเลิก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การประกวดราคาอิเล็กทรอนิกส์ครั้งนั้นได้หรือไม่ </a:t>
            </a:r>
            <a:r>
              <a:rPr lang="en-US" sz="2200" dirty="0">
                <a:latin typeface="Prompt" panose="00000500000000000000" pitchFamily="2" charset="-34"/>
                <a:cs typeface="Prompt" panose="00000500000000000000" pitchFamily="2" charset="-34"/>
              </a:rPr>
              <a:t>?</a:t>
            </a:r>
            <a:endParaRPr lang="th-TH" sz="2200" dirty="0"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endParaRPr lang="th-TH" sz="2200" dirty="0"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ตอบ </a:t>
            </a:r>
            <a:r>
              <a:rPr lang="en-US" sz="2200" b="1" dirty="0">
                <a:latin typeface="Prompt" panose="00000500000000000000" pitchFamily="2" charset="-34"/>
                <a:cs typeface="Prompt" panose="00000500000000000000" pitchFamily="2" charset="-34"/>
              </a:rPr>
              <a:t>: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 ตามระเบียบฯ </a:t>
            </a: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ข้อ 56 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กำหนดว่า เมื่อพิจารณาผลการประกวดราคาแล้ว ปรากฏว่า </a:t>
            </a:r>
            <a:b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200" b="1" dirty="0">
                <a:latin typeface="Prompt" panose="00000500000000000000" pitchFamily="2" charset="-34"/>
                <a:cs typeface="Prompt" panose="00000500000000000000" pitchFamily="2" charset="-34"/>
              </a:rPr>
              <a:t>มีผู้ยื่นข้อเสนอเพียงรายเดียวหรือมีผู้ยื่นข้อเสนอหลายรายแต่ถูกต้อง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ตรงตามเงื่อนไขที่กำหนดในเอกสารประกวดราคาอิเล็กทรอนิกส์</a:t>
            </a:r>
            <a:r>
              <a:rPr lang="th-TH" sz="2200" b="1" u="sng" dirty="0">
                <a:latin typeface="Prompt" panose="00000500000000000000" pitchFamily="2" charset="-34"/>
                <a:cs typeface="Prompt" panose="00000500000000000000" pitchFamily="2" charset="-34"/>
              </a:rPr>
              <a:t>เพียงรายเดียว</a:t>
            </a:r>
            <a:r>
              <a:rPr lang="th-TH" sz="2200" u="sng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ให้เสนอหัวหน้าหน่วยงานของรัฐ</a:t>
            </a:r>
            <a:r>
              <a:rPr lang="th-TH" sz="2200" b="1" u="sng" dirty="0">
                <a:latin typeface="Prompt" panose="00000500000000000000" pitchFamily="2" charset="-34"/>
                <a:cs typeface="Prompt" panose="00000500000000000000" pitchFamily="2" charset="-34"/>
              </a:rPr>
              <a:t>ผ่าน</a:t>
            </a:r>
            <a:r>
              <a:rPr lang="th-TH" sz="22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หัวหน้าเจ้าหน้าที่เพื่อ</a:t>
            </a:r>
            <a:r>
              <a:rPr lang="th-TH" sz="2200" b="1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ยกเลิก</a:t>
            </a:r>
            <a:r>
              <a:rPr lang="th-TH" sz="22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การประกวดราคาอิเล็กทรอนิกส์ครั้งนั้น </a:t>
            </a:r>
            <a:r>
              <a:rPr lang="th-TH" sz="2200" b="1" dirty="0">
                <a:solidFill>
                  <a:schemeClr val="accent1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แต่ถ้าคณะกรรมการพิจารณาผลฯ พิจารณาแล้วเห็นว่า</a:t>
            </a:r>
            <a:r>
              <a:rPr lang="th-TH" sz="2200" b="1" u="sng" dirty="0">
                <a:solidFill>
                  <a:schemeClr val="accent1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มีเหตุผล</a:t>
            </a:r>
            <a:r>
              <a:rPr lang="th-TH" sz="2200" b="1" dirty="0">
                <a:solidFill>
                  <a:schemeClr val="accent1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สมควรที่จะดำเนินการต่อไป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โดย</a:t>
            </a:r>
            <a:r>
              <a:rPr lang="th-TH" sz="2200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ไม่ต้องยกเลิก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ให้</a:t>
            </a:r>
            <a:r>
              <a:rPr lang="th-TH" sz="2200" b="1" dirty="0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คณะกรรมการพิจารณาผลฯ </a:t>
            </a:r>
            <a:r>
              <a:rPr lang="th-TH" sz="2200" b="1" u="sng" dirty="0">
                <a:latin typeface="Prompt" panose="00000500000000000000" pitchFamily="2" charset="-34"/>
                <a:cs typeface="Prompt" panose="00000500000000000000" pitchFamily="2" charset="-34"/>
              </a:rPr>
              <a:t>ต่อรอง</a:t>
            </a:r>
            <a:r>
              <a:rPr lang="th-TH" sz="2200" b="1" dirty="0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ราคากับผู้ยื่นข้อเสนอรายนั้น </a:t>
            </a:r>
            <a:r>
              <a:rPr lang="th-TH" sz="2200" dirty="0">
                <a:latin typeface="Prompt" panose="00000500000000000000" pitchFamily="2" charset="-34"/>
                <a:cs typeface="Prompt" panose="00000500000000000000" pitchFamily="2" charset="-34"/>
              </a:rPr>
              <a:t>และจัดทำรายงานผลการพิจารณาเสนอหัวหน้าหน่วยงานของรัฐ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231DA066-662C-0C42-8650-A034698A9B5E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8" name="ชื่อเรื่อง 1">
            <a:extLst>
              <a:ext uri="{FF2B5EF4-FFF2-40B4-BE49-F238E27FC236}">
                <a16:creationId xmlns:a16="http://schemas.microsoft.com/office/drawing/2014/main" id="{9292A1C7-E652-0AE7-C7C1-DAB766193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98" y="52293"/>
            <a:ext cx="10515600" cy="831869"/>
          </a:xfrm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 dirty="0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</a:p>
        </p:txBody>
      </p:sp>
    </p:spTree>
    <p:extLst>
      <p:ext uri="{BB962C8B-B14F-4D97-AF65-F5344CB8AC3E}">
        <p14:creationId xmlns:p14="http://schemas.microsoft.com/office/powerpoint/2010/main" val="124168345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C5063B-F356-E0A0-B435-3E6E2AC210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084C9ED3-E9EC-CA46-6EFF-17AD94B9B0A8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3D1F5CFF-1CFE-09CC-6973-5684EB25EBCD}"/>
              </a:ext>
            </a:extLst>
          </p:cNvPr>
          <p:cNvSpPr txBox="1"/>
          <p:nvPr/>
        </p:nvSpPr>
        <p:spPr>
          <a:xfrm>
            <a:off x="845390" y="1287916"/>
            <a:ext cx="10783017" cy="22898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ถาม </a:t>
            </a:r>
            <a:r>
              <a:rPr lang="en-US" sz="2400" b="1" dirty="0">
                <a:latin typeface="Prompt" panose="00000500000000000000" pitchFamily="2" charset="-34"/>
                <a:cs typeface="Prompt" panose="00000500000000000000" pitchFamily="2" charset="-34"/>
              </a:rPr>
              <a:t>: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 หน้าที่ใน</a:t>
            </a:r>
            <a:r>
              <a:rPr lang="th-TH" sz="2400" u="sng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การบริหารสัญญา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เป็นหน้าที่ของใคร</a:t>
            </a:r>
          </a:p>
          <a:p>
            <a:pPr>
              <a:lnSpc>
                <a:spcPct val="120000"/>
              </a:lnSpc>
            </a:pPr>
            <a:endParaRPr lang="th-TH" sz="2400" dirty="0"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ตอบ </a:t>
            </a:r>
            <a:r>
              <a:rPr lang="en-US" sz="2400" b="1" dirty="0">
                <a:latin typeface="Prompt" panose="00000500000000000000" pitchFamily="2" charset="-34"/>
                <a:cs typeface="Prompt" panose="00000500000000000000" pitchFamily="2" charset="-34"/>
              </a:rPr>
              <a:t>: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ตามมาตรา 100 วรรคหนึ่ง แห่งพระราชบัญญัติการจัดซื้อจัดจ้างฯ กำหนดว่า “</a:t>
            </a:r>
            <a:r>
              <a:rPr lang="th-TH" sz="2400" dirty="0">
                <a:solidFill>
                  <a:srgbClr val="0070C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ในการดำเนินการตามสัญญาหรือข้อตกลง ให้ผู้มีอำนาจแต่งตั้ง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คณะกรรมการตรวจรับพัสดุเพื่อรับผิดชอบการ</a:t>
            </a:r>
            <a:r>
              <a:rPr lang="th-TH" sz="2400" b="1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บริหารสัญญาหรือข้อตกลงและการตรวจรับพัสดุ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”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58084477-40DD-10F9-4B70-327E7A3FDB0C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8" name="ชื่อเรื่อง 1">
            <a:extLst>
              <a:ext uri="{FF2B5EF4-FFF2-40B4-BE49-F238E27FC236}">
                <a16:creationId xmlns:a16="http://schemas.microsoft.com/office/drawing/2014/main" id="{C24BA500-500D-5D50-F40C-363CC77E8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98" y="52293"/>
            <a:ext cx="10515600" cy="831869"/>
          </a:xfrm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 dirty="0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</a:p>
        </p:txBody>
      </p:sp>
      <p:pic>
        <p:nvPicPr>
          <p:cNvPr id="6" name="กราฟิก 5" descr="คำวิจารณ์จากลูกค้า ด้วยสีเติมแบบทึบ">
            <a:extLst>
              <a:ext uri="{FF2B5EF4-FFF2-40B4-BE49-F238E27FC236}">
                <a16:creationId xmlns:a16="http://schemas.microsoft.com/office/drawing/2014/main" id="{AC2334D1-4594-F44B-30DD-8B67E5DCC7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78393" y="3842317"/>
            <a:ext cx="2395268" cy="2395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6578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A1699A-432C-49CD-EC2E-FFFA9AE18D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F1846591-1094-F57F-0CBF-099206A05C82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C8C3462-E68A-C50E-1D35-6CB4A0D95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98" y="52293"/>
            <a:ext cx="10515600" cy="831869"/>
          </a:xfrm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 dirty="0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4BC8BD4E-60A7-5934-2737-8E1BC4B97079}"/>
              </a:ext>
            </a:extLst>
          </p:cNvPr>
          <p:cNvSpPr txBox="1"/>
          <p:nvPr/>
        </p:nvSpPr>
        <p:spPr>
          <a:xfrm>
            <a:off x="660565" y="1071853"/>
            <a:ext cx="11170652" cy="38779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ถาม</a:t>
            </a:r>
            <a:r>
              <a:rPr lang="en-US" sz="2400" b="1" dirty="0">
                <a:latin typeface="Prompt" panose="00000500000000000000" pitchFamily="2" charset="-34"/>
                <a:cs typeface="Prompt" panose="00000500000000000000" pitchFamily="2" charset="-34"/>
              </a:rPr>
              <a:t> :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การจัดหา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การให้บริการอินเตอร์เน็ต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ควรดำเนินการอย่างไร </a:t>
            </a:r>
            <a:r>
              <a:rPr lang="en-US" sz="2400" dirty="0">
                <a:latin typeface="Prompt" panose="00000500000000000000" pitchFamily="2" charset="-34"/>
                <a:cs typeface="Prompt" panose="00000500000000000000" pitchFamily="2" charset="-34"/>
              </a:rPr>
              <a:t>?</a:t>
            </a:r>
            <a:endParaRPr lang="th-TH" sz="2400" dirty="0"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endParaRPr lang="th-TH" sz="1400" dirty="0">
              <a:solidFill>
                <a:schemeClr val="tx2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ตอบ </a:t>
            </a:r>
            <a:r>
              <a:rPr lang="en-US" sz="2400" b="1" dirty="0">
                <a:latin typeface="Prompt" panose="00000500000000000000" pitchFamily="2" charset="-34"/>
                <a:cs typeface="Prompt" panose="00000500000000000000" pitchFamily="2" charset="-34"/>
              </a:rPr>
              <a:t>: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 อินเตอร์เน็ตถือเป็นบริการด้านสาธารณูปโภค ตามตาราง 2 ตาม ว119 </a:t>
            </a:r>
            <a:b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แต่เนื่องอินเตอร์เน็ต</a:t>
            </a:r>
            <a:r>
              <a:rPr lang="th-TH" sz="2400" b="1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มิได้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จำกัดเฉพาะรัฐวิสาหกิจที่ให้บริการเพียงแห่งเดียว แต่ยังมีบริษัทเอกชนที่สามารถให้บริการเช่นเดียวกัน ดังนั้น </a:t>
            </a:r>
            <a:r>
              <a:rPr lang="th-TH" sz="2400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เพื่อให้เกิดประโยชน์แก่ทางราชการ และก่อให้เกิดการแข่งขันอย่างเป็นธรรม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ดำเนินการดังนี้</a:t>
            </a:r>
          </a:p>
          <a:p>
            <a:pPr>
              <a:lnSpc>
                <a:spcPct val="120000"/>
              </a:lnSpc>
            </a:pP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	1. จัดหาผู้การให้บริการอินเตอร์เน็ตให้ถือปฏิบัติตามระเบียบฯการจัดซื้อจัดจ้างและการบริหารพัสดุภาครัฐ ประกอบกับหนังสือ 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ว260 ลว. 5 มิ.ย. 61 </a:t>
            </a:r>
          </a:p>
          <a:p>
            <a:pPr>
              <a:lnSpc>
                <a:spcPct val="120000"/>
              </a:lnSpc>
            </a:pP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	2. สำหรับการจ่ายค่าบริการอินเตอร์เน็ตให้ปฏิบัติตามหนังสือ 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ว119 ลว. 7 มี.ค. 61</a:t>
            </a:r>
            <a:endParaRPr lang="th-TH" sz="2400" b="1" u="sng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725B6EB5-80BB-ED26-6070-2E405C606B68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</p:spTree>
    <p:extLst>
      <p:ext uri="{BB962C8B-B14F-4D97-AF65-F5344CB8AC3E}">
        <p14:creationId xmlns:p14="http://schemas.microsoft.com/office/powerpoint/2010/main" val="376015525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F642E6-A9D6-665C-358F-78EC9C50A3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32E7E89F-781F-3B5A-DE5E-9DCB673DFF65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B12358A7-D047-214F-6048-81CE380D60CB}"/>
              </a:ext>
            </a:extLst>
          </p:cNvPr>
          <p:cNvSpPr txBox="1"/>
          <p:nvPr/>
        </p:nvSpPr>
        <p:spPr>
          <a:xfrm>
            <a:off x="695862" y="1018371"/>
            <a:ext cx="10800271" cy="27330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ถาม</a:t>
            </a:r>
            <a:r>
              <a:rPr lang="en-US" sz="2400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en-US" sz="2400" b="1" dirty="0">
                <a:latin typeface="Prompt" panose="00000500000000000000" pitchFamily="2" charset="-34"/>
                <a:cs typeface="Prompt" panose="00000500000000000000" pitchFamily="2" charset="-34"/>
              </a:rPr>
              <a:t>:</a:t>
            </a:r>
            <a:r>
              <a:rPr lang="en-US" sz="2400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หน้าที่ของ</a:t>
            </a:r>
            <a:r>
              <a:rPr lang="th-TH" sz="2400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คณะกรรมการตรวจรับพัสดุสิ้นสุด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ลงเมื่อใด</a:t>
            </a:r>
          </a:p>
          <a:p>
            <a:pPr>
              <a:lnSpc>
                <a:spcPct val="120000"/>
              </a:lnSpc>
            </a:pPr>
            <a:endParaRPr lang="th-TH" sz="2400" dirty="0"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ตอบ </a:t>
            </a:r>
            <a:r>
              <a:rPr lang="en-US" sz="2400" b="1" dirty="0">
                <a:latin typeface="Prompt" panose="00000500000000000000" pitchFamily="2" charset="-34"/>
                <a:cs typeface="Prompt" panose="00000500000000000000" pitchFamily="2" charset="-34"/>
              </a:rPr>
              <a:t>: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 	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ในกรณีกำหนด</a:t>
            </a:r>
            <a:r>
              <a:rPr lang="th-TH" sz="24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ส่งมอบงานงวดเดียว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เมื่อคณะกรรมการตรวจรับฯ </a:t>
            </a:r>
            <a:b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ได้ดำเนินการ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ตรวจรับพัสดุครบถ้วนถูกต้องแล้ว </a:t>
            </a:r>
            <a:b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	ในกรณีกำหนดส่งมอบงาน</a:t>
            </a:r>
            <a:r>
              <a:rPr lang="th-TH" sz="24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หลายงวด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เมื่อคณะกรรมการตรวจรับฯ </a:t>
            </a:r>
            <a:b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ได้ดำเนินการ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ตรวจรับพัสดุ</a:t>
            </a:r>
            <a:r>
              <a:rPr lang="th-TH" sz="2400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งวดสุดท้าย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ครบถ้วนถูกต้อง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แล้ว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A56F7C39-B2BB-FBE6-998D-DDC5EC6DA028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8" name="ชื่อเรื่อง 1">
            <a:extLst>
              <a:ext uri="{FF2B5EF4-FFF2-40B4-BE49-F238E27FC236}">
                <a16:creationId xmlns:a16="http://schemas.microsoft.com/office/drawing/2014/main" id="{B9701C82-619C-059C-D6FE-049FFD804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98" y="52293"/>
            <a:ext cx="10515600" cy="831869"/>
          </a:xfrm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 dirty="0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</a:p>
        </p:txBody>
      </p:sp>
    </p:spTree>
    <p:extLst>
      <p:ext uri="{BB962C8B-B14F-4D97-AF65-F5344CB8AC3E}">
        <p14:creationId xmlns:p14="http://schemas.microsoft.com/office/powerpoint/2010/main" val="140339089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6B76CE-723B-D75D-11B8-299B9CB8EF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34880985-ACA6-1FAF-A3B3-2C72B009F71F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B34BCA3C-4D2F-543C-2829-55361D68C31F}"/>
              </a:ext>
            </a:extLst>
          </p:cNvPr>
          <p:cNvSpPr txBox="1"/>
          <p:nvPr/>
        </p:nvSpPr>
        <p:spPr>
          <a:xfrm>
            <a:off x="689035" y="1047025"/>
            <a:ext cx="11060142" cy="49490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ถาม </a:t>
            </a:r>
            <a:r>
              <a:rPr lang="en-US" sz="2400" b="1" dirty="0">
                <a:latin typeface="Prompt" panose="00000500000000000000" pitchFamily="2" charset="-34"/>
                <a:cs typeface="Prompt" panose="00000500000000000000" pitchFamily="2" charset="-34"/>
              </a:rPr>
              <a:t>: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 การ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แก้ไขสัญญา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สามารถดำเนินการถึงเมื่อใด หาก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สัญญาครบกำหนดส่งมอบ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แล้วสามารถดำเนินการ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แก้ไขสัญญาได้อยู่หรือไม่ </a:t>
            </a:r>
            <a:r>
              <a:rPr lang="en-US" sz="2400" b="1" dirty="0">
                <a:latin typeface="Prompt" panose="00000500000000000000" pitchFamily="2" charset="-34"/>
                <a:cs typeface="Prompt" panose="00000500000000000000" pitchFamily="2" charset="-34"/>
              </a:rPr>
              <a:t>?</a:t>
            </a:r>
            <a:endParaRPr lang="th-TH" sz="2400" b="1" dirty="0"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endParaRPr lang="th-TH" sz="2400" dirty="0"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ตอบ </a:t>
            </a:r>
            <a:r>
              <a:rPr lang="en-US" sz="2400" b="1" dirty="0">
                <a:latin typeface="Prompt" panose="00000500000000000000" pitchFamily="2" charset="-34"/>
                <a:cs typeface="Prompt" panose="00000500000000000000" pitchFamily="2" charset="-34"/>
              </a:rPr>
              <a:t>: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 การแก้ไขสัญญา</a:t>
            </a:r>
            <a:r>
              <a:rPr lang="th-TH" sz="24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ตามมาตรา 97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แห่งพระราชบัญญัติการจัดซื้อจัดจ้างฯ หน่วยงานของรัฐสามารถ</a:t>
            </a:r>
            <a:r>
              <a:rPr lang="th-TH" sz="2400" b="1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ดำเนินการแก้ไขสัญญาเมื่อใดก็ได้ แต่ก่อนการตรวจรับงานงวดสุดท้าย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 ซึ่งกรณีนี้จะถือว่ากระบวนการ</a:t>
            </a:r>
            <a:r>
              <a:rPr lang="th-TH" sz="2400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ตรวจรับพัสดุแล้วเสร็จ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ต้องเป็นกรณีที่คณะกรรมการตรวจรับพัสดุ</a:t>
            </a:r>
            <a:r>
              <a:rPr lang="th-TH" sz="2400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ด้ดำเนินการตรวจรับพัสดุถูกต้องครบถ้วนตามสัญญาและรับพัสดุไว้แล้วมอบแก่เจ้าหน้าที่พัสดุพร้อมกับทำใบตรวจรับ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โดยลงชื่อไว้เป็นหลักฐานอย่างน้อย 2 ฉบับ มอบแก่ผู้ขายหรือผู้รับจ้าง 1 ฉบับ และเจ้าหน้าที่พัสดุ 1 ฉบับ </a:t>
            </a:r>
            <a:b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เพื่อดำเนินการเบิกจ่ายเงินให้แก่ผู้ขายหรือผู้รับจ้าง และรายงานหัวหน้าหน่วยงานของรัฐทราบแล้ว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040A1D07-0014-4A46-B731-830CAFD3A228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8" name="ชื่อเรื่อง 1">
            <a:extLst>
              <a:ext uri="{FF2B5EF4-FFF2-40B4-BE49-F238E27FC236}">
                <a16:creationId xmlns:a16="http://schemas.microsoft.com/office/drawing/2014/main" id="{A9BA21D3-E403-854F-50A6-F6CB1EB2682E}"/>
              </a:ext>
            </a:extLst>
          </p:cNvPr>
          <p:cNvSpPr txBox="1">
            <a:spLocks/>
          </p:cNvSpPr>
          <p:nvPr/>
        </p:nvSpPr>
        <p:spPr>
          <a:xfrm>
            <a:off x="750498" y="52293"/>
            <a:ext cx="10515600" cy="8318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3200" b="1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  <a:endParaRPr lang="th-TH" sz="3200" b="1" dirty="0">
              <a:solidFill>
                <a:schemeClr val="accent2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529503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C886F0-C4E8-4A8F-E444-C2765B9083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0D37AFA8-9370-1055-F743-1B02FCDE3B80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5CED798-7CD0-C4BD-13AB-6B5F6CFDD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98" y="52293"/>
            <a:ext cx="10515600" cy="831869"/>
          </a:xfrm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 dirty="0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DFB049AD-73B1-51BD-8F5B-7EE09EFA1000}"/>
              </a:ext>
            </a:extLst>
          </p:cNvPr>
          <p:cNvSpPr txBox="1"/>
          <p:nvPr/>
        </p:nvSpPr>
        <p:spPr>
          <a:xfrm>
            <a:off x="613911" y="936456"/>
            <a:ext cx="10964173" cy="29915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ถาม</a:t>
            </a:r>
            <a:r>
              <a:rPr lang="en-US" sz="2400" b="1" dirty="0">
                <a:latin typeface="Prompt" panose="00000500000000000000" pitchFamily="2" charset="-34"/>
                <a:cs typeface="Prompt" panose="00000500000000000000" pitchFamily="2" charset="-34"/>
              </a:rPr>
              <a:t> :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ในการจัดทำ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ร่างขอบเขตของงาน</a:t>
            </a:r>
            <a:r>
              <a:rPr lang="th-TH" sz="24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จ้างก่อสร้าง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การกำหนดรายการวัสดุ สามารถกำหนด</a:t>
            </a:r>
            <a:r>
              <a:rPr lang="th-TH" sz="24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มาตรฐานการผลิต หรือระบุยี่ห้อ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ได้หรือไม่ </a:t>
            </a:r>
            <a:r>
              <a:rPr lang="en-US" sz="2400" dirty="0">
                <a:latin typeface="Prompt" panose="00000500000000000000" pitchFamily="2" charset="-34"/>
                <a:cs typeface="Prompt" panose="00000500000000000000" pitchFamily="2" charset="-34"/>
              </a:rPr>
              <a:t>?</a:t>
            </a:r>
            <a:endParaRPr lang="th-TH" sz="2400" dirty="0"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endParaRPr lang="th-TH" sz="1400" dirty="0">
              <a:solidFill>
                <a:schemeClr val="tx2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ตอบ </a:t>
            </a:r>
            <a:r>
              <a:rPr lang="en-US" sz="2400" b="1" dirty="0">
                <a:latin typeface="Prompt" panose="00000500000000000000" pitchFamily="2" charset="-34"/>
                <a:cs typeface="Prompt" panose="00000500000000000000" pitchFamily="2" charset="-34"/>
              </a:rPr>
              <a:t>: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1. กรณีวัสดุมีมาตรฐานผลิตภัณฑ์อุตสาหกรรม หรือมาตรฐานที่หน่วยงานของรัฐอื่นที่มีหน้าที่กำหนดไว้ </a:t>
            </a:r>
            <a:r>
              <a:rPr lang="th-TH" sz="24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ก็ให้ระบุมาตรฐานได้</a:t>
            </a:r>
          </a:p>
          <a:p>
            <a:pPr>
              <a:lnSpc>
                <a:spcPct val="120000"/>
              </a:lnSpc>
            </a:pP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	2. กรณีไม่ได้กำหนดมาตรฐานและมีความจำเป็นต้อง</a:t>
            </a:r>
            <a:r>
              <a:rPr lang="th-TH" sz="24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ระบุยี่ห้อวัสดุ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ก็ให้ระบุยี่ห้อวัสดุได้ แต่ต้อง</a:t>
            </a:r>
            <a:r>
              <a:rPr lang="th-TH" sz="24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ไม่น้อยกว่า 3 ยี่ห้อ ที่มีคุณภาพเทียบเท่ายี่ห้อที่ระบุก็ให้ใช้ได้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ด้วย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3BEC457B-248E-6D4C-F3DB-E402B38CED05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53FC9613-4BBD-4473-8FBA-96444C215B2F}"/>
              </a:ext>
            </a:extLst>
          </p:cNvPr>
          <p:cNvSpPr txBox="1"/>
          <p:nvPr/>
        </p:nvSpPr>
        <p:spPr>
          <a:xfrm>
            <a:off x="5211792" y="4753706"/>
            <a:ext cx="2086155" cy="8710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sz="4400" b="1" dirty="0">
                <a:latin typeface="Prompt" panose="00000500000000000000" pitchFamily="2" charset="-34"/>
                <a:cs typeface="Prompt" panose="00000500000000000000" pitchFamily="2" charset="-34"/>
              </a:rPr>
              <a:t>ว214</a:t>
            </a:r>
            <a:endParaRPr lang="th-TH" sz="4400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540821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BE87E2-1080-8097-D819-B8671752E5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4070D08D-2D6F-2B5B-ED47-E6785A2C92AA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1ADD6DAF-8D9A-2681-03D5-E3BCAA53E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98" y="52293"/>
            <a:ext cx="10515600" cy="831869"/>
          </a:xfrm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 dirty="0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287CAAC7-E00F-5214-E6F2-CD53C3D0862B}"/>
              </a:ext>
            </a:extLst>
          </p:cNvPr>
          <p:cNvSpPr txBox="1"/>
          <p:nvPr/>
        </p:nvSpPr>
        <p:spPr>
          <a:xfrm>
            <a:off x="613911" y="936456"/>
            <a:ext cx="10964173" cy="52075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ถาม</a:t>
            </a:r>
            <a:r>
              <a:rPr lang="en-US" sz="2400" b="1" dirty="0">
                <a:latin typeface="Prompt" panose="00000500000000000000" pitchFamily="2" charset="-34"/>
                <a:cs typeface="Prompt" panose="00000500000000000000" pitchFamily="2" charset="-34"/>
              </a:rPr>
              <a:t> :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ในการจัดทำร่างขอบเขตงานหรือรายละเอียดคุณลักษณะเฉพาะที่</a:t>
            </a:r>
            <a:r>
              <a:rPr lang="th-TH" sz="2400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มิใช่งานก่อสร้าง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สามารถระบุยี่ห้อ ประเทศผู้ผลิต ตัวแทนจำหน่าย และกำหนดผลงาน</a:t>
            </a:r>
            <a:r>
              <a:rPr lang="th-TH" sz="24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ได้หรือไม่</a:t>
            </a:r>
            <a:r>
              <a:rPr lang="th-TH" sz="2400" dirty="0"/>
              <a:t> </a:t>
            </a:r>
            <a:r>
              <a:rPr lang="en-US" sz="2400" dirty="0">
                <a:latin typeface="Prompt" panose="00000500000000000000" pitchFamily="2" charset="-34"/>
                <a:cs typeface="Prompt" panose="00000500000000000000" pitchFamily="2" charset="-34"/>
              </a:rPr>
              <a:t>?</a:t>
            </a:r>
            <a:endParaRPr lang="th-TH" sz="2400" dirty="0"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endParaRPr lang="th-TH" sz="1400" dirty="0">
              <a:solidFill>
                <a:schemeClr val="tx2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ตอบ </a:t>
            </a:r>
            <a:r>
              <a:rPr lang="en-US" sz="2400" b="1" dirty="0">
                <a:latin typeface="Prompt" panose="00000500000000000000" pitchFamily="2" charset="-34"/>
                <a:cs typeface="Prompt" panose="00000500000000000000" pitchFamily="2" charset="-34"/>
              </a:rPr>
              <a:t>: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 กรณีซื้อหรือจ้างที่มิใช่งานก่อสร้าง จะต้อง</a:t>
            </a:r>
          </a:p>
          <a:p>
            <a:pPr>
              <a:lnSpc>
                <a:spcPct val="120000"/>
              </a:lnSpc>
            </a:pP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	1. </a:t>
            </a:r>
            <a:r>
              <a:rPr lang="th-TH" sz="2400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ห้ามมิให้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กำหนดคุณลักษณะพัสดุที่จะซื้อให้ไกล้เคียงกับยี่ห้อใดยี่ห้อหนึ่งหรือของผู้ขายรายใดรายหนึ่งโดยเฉพาะ</a:t>
            </a:r>
          </a:p>
          <a:p>
            <a:pPr>
              <a:lnSpc>
                <a:spcPct val="120000"/>
              </a:lnSpc>
            </a:pP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	2. </a:t>
            </a:r>
            <a:r>
              <a:rPr lang="th-TH" sz="2400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ห้ามมิให้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กำหนดเจาะจงประเทศผู้ผลิตหรือทวีป</a:t>
            </a:r>
          </a:p>
          <a:p>
            <a:pPr>
              <a:lnSpc>
                <a:spcPct val="120000"/>
              </a:lnSpc>
            </a:pP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	3. มีความจำเป็นต้องกำหนดว่าต้องได้รับการแต่งตั้งให้เป็นตัวแทนจำหน่ายจากผู้ผลิตหรือตัวแทนจำหน่ายในประเทศไทย โดยยื่นขณะเข้าเสนอราคา</a:t>
            </a:r>
          </a:p>
          <a:p>
            <a:pPr>
              <a:lnSpc>
                <a:spcPct val="120000"/>
              </a:lnSpc>
            </a:pP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	ในกรณีพัสดุที่จะ</a:t>
            </a:r>
            <a:r>
              <a:rPr lang="th-TH" sz="2400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จัดซื้อมีส่วนประกอบ ห้ามมิ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ให้กำหนดเงื่อนไขว่า “ต้องเป็นตัวแทนจำหน่ายและจะต้องมีหนังสือแต่งตั้งตัวแทนจำหน่ายในส่วนอุปกรณ์หรืออุปกรณ์ประกอบของพัสดุนั้น”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1211A417-A4AC-621D-B774-0B5EDC471EAB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9E377398-E4F1-26BE-70B4-370742DBD5D1}"/>
              </a:ext>
            </a:extLst>
          </p:cNvPr>
          <p:cNvSpPr txBox="1"/>
          <p:nvPr/>
        </p:nvSpPr>
        <p:spPr>
          <a:xfrm>
            <a:off x="5246297" y="5757035"/>
            <a:ext cx="2086155" cy="8710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sz="4400" b="1" dirty="0">
                <a:latin typeface="Prompt" panose="00000500000000000000" pitchFamily="2" charset="-34"/>
                <a:cs typeface="Prompt" panose="00000500000000000000" pitchFamily="2" charset="-34"/>
              </a:rPr>
              <a:t>ว214</a:t>
            </a:r>
            <a:endParaRPr lang="th-TH" sz="4400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310866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E6816D-79BF-DB19-82CD-22D5F550BC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2BD8E70C-4A7B-D228-24F1-C48428F06847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14B21EBD-08D7-D474-5A05-6107C6D2AF15}"/>
              </a:ext>
            </a:extLst>
          </p:cNvPr>
          <p:cNvSpPr txBox="1"/>
          <p:nvPr/>
        </p:nvSpPr>
        <p:spPr>
          <a:xfrm>
            <a:off x="800098" y="1150110"/>
            <a:ext cx="10591800" cy="31762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ถาม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การ</a:t>
            </a:r>
            <a:r>
              <a:rPr lang="th-TH" sz="24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คำนวณค่าปรับ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และการพิจารณากรณีการ</a:t>
            </a:r>
            <a:r>
              <a:rPr lang="th-TH" sz="24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งดหรือลดค่าปรับ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รวมถึงการขยายระยะเวลาสัญญา เป็นหน้าที่ของใคร </a:t>
            </a:r>
            <a:r>
              <a:rPr lang="en-US" sz="2400" dirty="0">
                <a:latin typeface="Prompt" panose="00000500000000000000" pitchFamily="2" charset="-34"/>
                <a:cs typeface="Prompt" panose="00000500000000000000" pitchFamily="2" charset="-34"/>
              </a:rPr>
              <a:t>?</a:t>
            </a:r>
            <a:endParaRPr lang="th-TH" sz="2400" dirty="0"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endParaRPr lang="th-TH" sz="2400" dirty="0"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ตอบ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 การพิจารณาว่าคู่สัญญา</a:t>
            </a:r>
            <a:r>
              <a:rPr lang="th-TH" sz="2400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มีสิทธิ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ที่จะ</a:t>
            </a:r>
            <a:r>
              <a:rPr lang="th-TH" sz="2400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ขอขยาย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ระยะเวลาสัญญา</a:t>
            </a:r>
            <a:r>
              <a:rPr lang="th-TH" sz="2400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งดหรือลดค่าปรับ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หรือไม่นั้น เนื่องจาก ขั้นตอนดังกล่าวเป็นการดำเนินการที่อยู่ใน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ขั้นตอนการบริหารสัญญา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จึง</a:t>
            </a:r>
            <a:r>
              <a:rPr lang="th-TH" sz="2400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เป็นหน้าที่ของคณะกรรมการตรวจรับพัสดุ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ตามมาตรา 100 วรรคหนึ่ง แห่งพระราชบัญญัติฯ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758010C5-B1F1-88E9-B410-4297FF7CCBFD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8" name="ชื่อเรื่อง 1">
            <a:extLst>
              <a:ext uri="{FF2B5EF4-FFF2-40B4-BE49-F238E27FC236}">
                <a16:creationId xmlns:a16="http://schemas.microsoft.com/office/drawing/2014/main" id="{422FD70B-9D9C-3CF9-3E21-BAF7634FFB8C}"/>
              </a:ext>
            </a:extLst>
          </p:cNvPr>
          <p:cNvSpPr txBox="1">
            <a:spLocks/>
          </p:cNvSpPr>
          <p:nvPr/>
        </p:nvSpPr>
        <p:spPr>
          <a:xfrm>
            <a:off x="750498" y="52293"/>
            <a:ext cx="10515600" cy="8318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3200" b="1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  <a:endParaRPr lang="th-TH" sz="3200" b="1" dirty="0">
              <a:solidFill>
                <a:schemeClr val="accent2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385167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C9C38A-948E-CCF5-5CD6-DF44039209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4C57E54B-1643-0571-E241-B4B46AE05F49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071FA941-0AA3-C4EB-40FE-CFDE33FE5C6E}"/>
              </a:ext>
            </a:extLst>
          </p:cNvPr>
          <p:cNvSpPr txBox="1"/>
          <p:nvPr/>
        </p:nvSpPr>
        <p:spPr>
          <a:xfrm>
            <a:off x="838197" y="1106978"/>
            <a:ext cx="10678067" cy="36194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ถาม</a:t>
            </a:r>
            <a:r>
              <a:rPr lang="en-US" sz="2400" b="1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ในการ</a:t>
            </a:r>
            <a:r>
              <a:rPr lang="th-TH" sz="24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แก้ไข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สัญญาหรือข้อตกลงเพื่อ</a:t>
            </a:r>
            <a:r>
              <a:rPr lang="th-TH" sz="24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เพิ่มวงเงิน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เมื่อรวมวงเงินตามสัญญาหรือข้อตกลงเดิมและวงเงินที่เพิ่มขึ้นใหม่แล้ว หากเงินรวมดังกล่าวทำให้ผู้มี</a:t>
            </a:r>
            <a:r>
              <a:rPr lang="th-TH" sz="24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อำนาจอนุมัติสั่งซื้อสั่งจ้างเปลี่ยนแปลงไป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ต้องดำเนินการอย่างไร </a:t>
            </a:r>
            <a:r>
              <a:rPr lang="en-US" sz="2400" dirty="0">
                <a:latin typeface="Prompt" panose="00000500000000000000" pitchFamily="2" charset="-34"/>
                <a:cs typeface="Prompt" panose="00000500000000000000" pitchFamily="2" charset="-34"/>
              </a:rPr>
              <a:t>?</a:t>
            </a:r>
            <a:endParaRPr lang="th-TH" sz="2400" dirty="0"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endParaRPr lang="th-TH" sz="2400" dirty="0"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ตอบ 	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จะต้องดำเนินการให้</a:t>
            </a:r>
            <a:r>
              <a:rPr lang="th-TH" sz="24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ผู้มีอำนาจ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อนุมัติสั่งซื้อหรือสั่งจ้างตาม</a:t>
            </a:r>
            <a:r>
              <a:rPr lang="th-TH" sz="24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วงเงินรวม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ดังกล่าวเป็นผู้</a:t>
            </a:r>
            <a:r>
              <a:rPr lang="th-TH" sz="2400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อนุมัติแก้ไข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สัญญาหรือข้อตกลงด้วย</a:t>
            </a:r>
          </a:p>
          <a:p>
            <a:pPr>
              <a:lnSpc>
                <a:spcPct val="120000"/>
              </a:lnSpc>
            </a:pP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	 กรณี</a:t>
            </a:r>
            <a:r>
              <a:rPr lang="th-TH" sz="2400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แก้ไข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สัญญาหรือข้อตกลง</a:t>
            </a:r>
            <a:r>
              <a:rPr lang="th-TH" sz="2400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เพื่อลดวงเงิน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ให้ผู้มีอำนาจอนุมัติสั่งซื้อหรือสั่งจ้างตามวงเงินเดิมเป็นผู้อนุมัติการแก้ไขสัญญาหรือข้อตกลง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E308B9A6-E1DB-CEE3-76FA-224934377017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8" name="ชื่อเรื่อง 1">
            <a:extLst>
              <a:ext uri="{FF2B5EF4-FFF2-40B4-BE49-F238E27FC236}">
                <a16:creationId xmlns:a16="http://schemas.microsoft.com/office/drawing/2014/main" id="{BFE55841-140D-DF5F-8A3D-008D883E90F3}"/>
              </a:ext>
            </a:extLst>
          </p:cNvPr>
          <p:cNvSpPr txBox="1">
            <a:spLocks/>
          </p:cNvSpPr>
          <p:nvPr/>
        </p:nvSpPr>
        <p:spPr>
          <a:xfrm>
            <a:off x="750498" y="52293"/>
            <a:ext cx="10515600" cy="8318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3200" b="1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  <a:endParaRPr lang="th-TH" sz="3200" b="1" dirty="0">
              <a:solidFill>
                <a:schemeClr val="accent2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6777597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E94934-AAFF-79DB-777C-FB2BB2D3A0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CBFEA728-09E7-BE21-F0D9-328F221CD210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D6BD9502-7EFA-0F85-5F04-972149B5FED1}"/>
              </a:ext>
            </a:extLst>
          </p:cNvPr>
          <p:cNvSpPr txBox="1"/>
          <p:nvPr/>
        </p:nvSpPr>
        <p:spPr>
          <a:xfrm>
            <a:off x="750498" y="1166711"/>
            <a:ext cx="10981427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ถาม </a:t>
            </a:r>
            <a:r>
              <a:rPr lang="en-US" sz="2400" b="1" dirty="0">
                <a:latin typeface="Prompt" panose="00000500000000000000" pitchFamily="2" charset="-34"/>
                <a:cs typeface="Prompt" panose="00000500000000000000" pitchFamily="2" charset="-34"/>
              </a:rPr>
              <a:t>: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 การ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รับประกันความชำรุดบกพร่อง</a:t>
            </a:r>
            <a:r>
              <a:rPr lang="th-TH" sz="2400" b="1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เริ่มนับ</a:t>
            </a:r>
            <a:r>
              <a:rPr lang="th-TH" sz="24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ตอนไหน</a:t>
            </a:r>
            <a:r>
              <a:rPr lang="en-US" sz="24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?</a:t>
            </a:r>
            <a:endParaRPr lang="th-TH" sz="2400" b="1" dirty="0">
              <a:solidFill>
                <a:srgbClr val="FF0000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endParaRPr lang="th-TH" sz="2400" dirty="0"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ตอบ </a:t>
            </a:r>
            <a:r>
              <a:rPr lang="en-US" sz="2400" b="1" dirty="0">
                <a:latin typeface="Prompt" panose="00000500000000000000" pitchFamily="2" charset="-34"/>
                <a:cs typeface="Prompt" panose="00000500000000000000" pitchFamily="2" charset="-34"/>
              </a:rPr>
              <a:t>: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การรับประกันความชำรุดบกพร่องตามสัญญา</a:t>
            </a:r>
            <a:r>
              <a:rPr lang="th-TH" sz="2400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เริ่มนับถัดจากวันที่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คณะกรรมการตรวจรับพัสดุได้</a:t>
            </a:r>
            <a:r>
              <a:rPr lang="th-TH" sz="2400" b="1" u="sng" dirty="0">
                <a:latin typeface="Prompt" panose="00000500000000000000" pitchFamily="2" charset="-34"/>
                <a:cs typeface="Prompt" panose="00000500000000000000" pitchFamily="2" charset="-34"/>
              </a:rPr>
              <a:t>มีมติตรวจรับครบถ้วนถูกต้องทั้งสัญญา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64C8115A-61BF-17D5-A914-231E49B52A8F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8" name="ชื่อเรื่อง 1">
            <a:extLst>
              <a:ext uri="{FF2B5EF4-FFF2-40B4-BE49-F238E27FC236}">
                <a16:creationId xmlns:a16="http://schemas.microsoft.com/office/drawing/2014/main" id="{7B2EFA3C-B8D1-1AD5-DCC5-F56CD31A3461}"/>
              </a:ext>
            </a:extLst>
          </p:cNvPr>
          <p:cNvSpPr txBox="1">
            <a:spLocks/>
          </p:cNvSpPr>
          <p:nvPr/>
        </p:nvSpPr>
        <p:spPr>
          <a:xfrm>
            <a:off x="750498" y="52293"/>
            <a:ext cx="10515600" cy="8318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3200" b="1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  <a:endParaRPr lang="th-TH" sz="3200" b="1" dirty="0">
              <a:solidFill>
                <a:schemeClr val="accent2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pic>
        <p:nvPicPr>
          <p:cNvPr id="6" name="กราฟิก 5" descr="ห้องประชุม ด้วยสีเติมแบบทึบ">
            <a:extLst>
              <a:ext uri="{FF2B5EF4-FFF2-40B4-BE49-F238E27FC236}">
                <a16:creationId xmlns:a16="http://schemas.microsoft.com/office/drawing/2014/main" id="{17363C32-1FA7-34C4-01BB-01C793A879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01065" y="3267298"/>
            <a:ext cx="2671313" cy="2671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23171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D15D04-3A4E-E318-E229-A218270C7D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3B4978C0-FEAE-B4FE-FE02-C5BD6C4D03E0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08F4B714-E64A-AB41-FC8A-EF31DA2A67D4}"/>
              </a:ext>
            </a:extLst>
          </p:cNvPr>
          <p:cNvSpPr txBox="1"/>
          <p:nvPr/>
        </p:nvSpPr>
        <p:spPr>
          <a:xfrm>
            <a:off x="687235" y="1039973"/>
            <a:ext cx="10932546" cy="49490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ถาม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4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กรณีค่าปรับ</a:t>
            </a:r>
            <a:r>
              <a:rPr lang="th-TH" sz="2400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จะเกินร้อยละ 10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และคู่สัญญาได้ทำหนังสือ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ยินยอมชำระค่าปรับโดย</a:t>
            </a:r>
          </a:p>
          <a:p>
            <a:pPr>
              <a:lnSpc>
                <a:spcPct val="1200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ไม่มีเงื่อนไข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 หน่วยงานของรัฐจะต้อง</a:t>
            </a:r>
            <a:r>
              <a:rPr lang="th-TH" sz="2400" b="1" u="sng" dirty="0">
                <a:latin typeface="Prompt" panose="00000500000000000000" pitchFamily="2" charset="-34"/>
                <a:cs typeface="Prompt" panose="00000500000000000000" pitchFamily="2" charset="-34"/>
              </a:rPr>
              <a:t>ผ่อนปรนการบอกเลิกสัญญา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ให้กับคู่สัญญาหรือไม่</a:t>
            </a:r>
            <a:r>
              <a:rPr lang="en-US" sz="2400" dirty="0">
                <a:latin typeface="Prompt" panose="00000500000000000000" pitchFamily="2" charset="-34"/>
                <a:cs typeface="Prompt" panose="00000500000000000000" pitchFamily="2" charset="-34"/>
              </a:rPr>
              <a:t> ?</a:t>
            </a:r>
            <a:endParaRPr lang="th-TH" sz="2400" dirty="0"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endParaRPr lang="th-TH" sz="2400" dirty="0"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>
              <a:lnSpc>
                <a:spcPct val="120000"/>
              </a:lnSpc>
            </a:pP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ตอบ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 ตามระเบียบฯ 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ข้อ 183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กำหนดว่า หากจำนวนเงินค่าปรับ</a:t>
            </a:r>
            <a:r>
              <a:rPr lang="th-TH" sz="2400" b="1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จะเกิน</a:t>
            </a:r>
            <a:r>
              <a:rPr lang="th-TH" sz="24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ร้อยละ 10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ของวงเงินค่าพัสดุหรือค่าจ้างให้หน่วยงานของรัฐพิจารณาดำเนินการ</a:t>
            </a: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บอกเลิกสัญญา</a:t>
            </a:r>
            <a:b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400" b="1" dirty="0">
                <a:latin typeface="Prompt" panose="00000500000000000000" pitchFamily="2" charset="-34"/>
                <a:cs typeface="Prompt" panose="00000500000000000000" pitchFamily="2" charset="-34"/>
              </a:rPr>
              <a:t>หรือข้อตกลง </a:t>
            </a:r>
            <a:r>
              <a:rPr lang="th-TH" sz="2400" b="1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เว้นแต่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คู่สัญญาจะได้</a:t>
            </a:r>
            <a:r>
              <a:rPr lang="th-TH" sz="2400" b="1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ยินยอมเสียค่าปรับ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ให้แก่หน่วยงานของรัฐโดย</a:t>
            </a:r>
            <a:b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4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ไม่มีเงื่อนไขใด ๆ ทั้งสิ้น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 ให้หัวหน้าหน่วยงานของรัฐพิจารณา</a:t>
            </a:r>
            <a:r>
              <a:rPr lang="th-TH" sz="2400" b="1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ผ่อนปรนการบอกเลิกสัญญาได้เท่าที่จำเป็น</a:t>
            </a:r>
            <a:r>
              <a:rPr lang="th-TH" sz="24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ดังนั้น การจะ</a:t>
            </a:r>
            <a:r>
              <a:rPr lang="th-TH" sz="2400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ผ่อนปรนการบอกเลิกสัญญาเป็นดุลพินิจ</a:t>
            </a: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ของหน่วยงานของรัฐที่จะพิจารณาว่า สมควรที่จะผ่อนปรนการบอกเลิกสัญญาหรือไม่ </a:t>
            </a:r>
            <a:br>
              <a:rPr lang="en-US" sz="24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400" dirty="0">
                <a:latin typeface="Prompt" panose="00000500000000000000" pitchFamily="2" charset="-34"/>
                <a:cs typeface="Prompt" panose="00000500000000000000" pitchFamily="2" charset="-34"/>
              </a:rPr>
              <a:t>แม้ว่าคู่สัญญาจะได้ยินยอมเสียค่าปรับโดยไม่มีเงื่อนไขใด ๆ ก็ตาม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36E69ED2-2AFE-A81B-A4EC-91B5A3EC5A71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8" name="ชื่อเรื่อง 1">
            <a:extLst>
              <a:ext uri="{FF2B5EF4-FFF2-40B4-BE49-F238E27FC236}">
                <a16:creationId xmlns:a16="http://schemas.microsoft.com/office/drawing/2014/main" id="{97577313-E3CE-9C4F-390C-D5AE50249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98" y="52293"/>
            <a:ext cx="10515600" cy="831869"/>
          </a:xfrm>
        </p:spPr>
        <p:txBody>
          <a:bodyPr>
            <a:normAutofit/>
          </a:bodyPr>
          <a:lstStyle/>
          <a:p>
            <a:pPr algn="ctr"/>
            <a:r>
              <a:rPr lang="th-TH" sz="32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 dirty="0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</a:p>
        </p:txBody>
      </p:sp>
    </p:spTree>
    <p:extLst>
      <p:ext uri="{BB962C8B-B14F-4D97-AF65-F5344CB8AC3E}">
        <p14:creationId xmlns:p14="http://schemas.microsoft.com/office/powerpoint/2010/main" val="41553021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AFD2F6-7932-5BC4-3830-3CD853D8BB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0183120B-3409-4CF3-2F3A-12F0204D7188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696D1EBC-1C84-FDBD-2ADA-782EA0D7F1DD}"/>
              </a:ext>
            </a:extLst>
          </p:cNvPr>
          <p:cNvSpPr txBox="1"/>
          <p:nvPr/>
        </p:nvSpPr>
        <p:spPr>
          <a:xfrm>
            <a:off x="632602" y="1271963"/>
            <a:ext cx="10926792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th-TH" sz="24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ถาม  : </a:t>
            </a:r>
            <a:r>
              <a:rPr lang="th-TH" sz="24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 การจัดซื้อโปรแกรมคอมพิวเตอร์ที่มีมูลค่ามากกว่า 20,000 บาท ต้องจัดซื้อเป็นพัสดุแบบใด ?</a:t>
            </a:r>
          </a:p>
          <a:p>
            <a:pPr algn="l"/>
            <a:endParaRPr lang="th-TH" sz="2400" b="0" i="0" dirty="0"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 algn="l"/>
            <a:r>
              <a:rPr lang="th-TH" sz="24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ตอบ : </a:t>
            </a:r>
            <a:r>
              <a:rPr lang="th-TH" sz="24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 จัดซื้อเป็นครุภัณฑ์คอมพิวเตอร์ เพราะรายจ่ายเพื่อจัดหาโปรแกรมคอมพิวเตอร์ที่มีราคาต่อหน่วยหรือต่อชุดเกินกว่า 20,000 บาท </a:t>
            </a:r>
            <a:r>
              <a:rPr lang="th-TH" sz="24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ถือเป็นรายจ่ายค่าครุภัณฑ์ </a:t>
            </a:r>
            <a:br>
              <a:rPr lang="th-TH" sz="24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4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(งบลงทุน)</a:t>
            </a:r>
          </a:p>
          <a:p>
            <a:pPr algn="l"/>
            <a:br>
              <a:rPr lang="th-TH" sz="24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400" b="1" i="0" u="sng" dirty="0"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กฎหมายที่เกี่ยวข้อง</a:t>
            </a:r>
            <a:endParaRPr lang="th-TH" sz="2400" b="0" i="0" dirty="0">
              <a:solidFill>
                <a:srgbClr val="C00000"/>
              </a:solidFill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 algn="l">
              <a:buFont typeface="+mj-lt"/>
              <a:buAutoNum type="arabicPeriod"/>
            </a:pPr>
            <a:r>
              <a:rPr lang="th-TH" sz="24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หนังสือสำนักงบประมาณ ด่วนที่สุด ที่ นร 0704/</a:t>
            </a:r>
            <a:r>
              <a:rPr lang="th-TH" sz="24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ว 68 </a:t>
            </a:r>
            <a:r>
              <a:rPr lang="th-TH" sz="24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ลงวันที่ 29 เมษายน 2558 ข้อ 1.3.1 (2)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0448BE76-BCB4-169D-B2D4-DC048C7D76D7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8" name="ชื่อเรื่อง 1">
            <a:extLst>
              <a:ext uri="{FF2B5EF4-FFF2-40B4-BE49-F238E27FC236}">
                <a16:creationId xmlns:a16="http://schemas.microsoft.com/office/drawing/2014/main" id="{154490BF-22DB-C6A1-48BA-4859632D5E69}"/>
              </a:ext>
            </a:extLst>
          </p:cNvPr>
          <p:cNvSpPr txBox="1">
            <a:spLocks/>
          </p:cNvSpPr>
          <p:nvPr/>
        </p:nvSpPr>
        <p:spPr>
          <a:xfrm>
            <a:off x="750498" y="52293"/>
            <a:ext cx="10515600" cy="8318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3200" b="1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  <a:endParaRPr lang="th-TH" sz="3200" b="1" dirty="0">
              <a:solidFill>
                <a:schemeClr val="accent2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8313732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F9742C-DC64-16FC-2E43-50805B29E1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388092B0-85EC-796F-893D-D6F4BF56A6B5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068050EB-5860-3912-FE98-4804ECE01D54}"/>
              </a:ext>
            </a:extLst>
          </p:cNvPr>
          <p:cNvSpPr txBox="1"/>
          <p:nvPr/>
        </p:nvSpPr>
        <p:spPr>
          <a:xfrm>
            <a:off x="623974" y="1078245"/>
            <a:ext cx="11133830" cy="32347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ถาม  : </a:t>
            </a:r>
            <a:r>
              <a:rPr lang="th-TH" sz="20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 กรณีที่มีผู้ยื่นข้อเสนอและ</a:t>
            </a: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ผ่านการพิจารณาเพียงรายเดียว</a:t>
            </a:r>
            <a:r>
              <a:rPr lang="th-TH" sz="20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และหน่วยงานของรัฐพิจารณาแล้ว</a:t>
            </a:r>
            <a:br>
              <a:rPr lang="th-TH" sz="20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0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เห็นควรให้ผู้ยื่นข้อเสนอรายนั้นเข้าเป็น</a:t>
            </a: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คู่สัญญาหน่วยงาน</a:t>
            </a:r>
            <a:r>
              <a:rPr lang="th-TH" sz="20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ของรัฐต้องรอให้ล่วงพ้นระยะเวลาอุทธรณ์และ</a:t>
            </a:r>
            <a:br>
              <a:rPr lang="th-TH" sz="20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0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ไม่มีผู้ใดอุทธรณ์ ตามมาตรา 117 ซึ่งกำหนดไว้ในมาตรา 66 วรรคสองก่อนหรือไม่จึงจะเรียกมาลงนามในสัญญา ?</a:t>
            </a:r>
          </a:p>
          <a:p>
            <a:pPr algn="l">
              <a:lnSpc>
                <a:spcPct val="120000"/>
              </a:lnSpc>
            </a:pPr>
            <a:endParaRPr lang="th-TH" sz="1100" b="0" i="0" dirty="0"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 algn="l">
              <a:lnSpc>
                <a:spcPct val="120000"/>
              </a:lnSpc>
            </a:pP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ตอบ : </a:t>
            </a:r>
            <a:r>
              <a:rPr lang="th-TH" sz="20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 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กรณีดังกล่าว ได้รับการยกเว้นการปฏิบัติตามระเบียบกระทรวงการคลังว่าด้วยการพัสดุฯ พ.ศ.2560 ข้อ 161</a:t>
            </a:r>
            <a:r>
              <a:rPr lang="en-US" sz="2000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วรรคสอง โดยให้หน่วยงานของรัฐสามารถลงนามในสัญญาได้ โดย</a:t>
            </a:r>
            <a:r>
              <a:rPr lang="th-TH" sz="20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ไม่ต้องรอให้ล่วงพ้นระยะเวลาอุทธรณ์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แจ้งเวียน 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ตามหนังสือคณะกรรมการวินิจฉัยปัญหาฯ ด่วนที่สุด ที่ กค0405.2/</a:t>
            </a:r>
            <a:endParaRPr lang="en-US" sz="2000" b="1" dirty="0"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 algn="l">
              <a:lnSpc>
                <a:spcPct val="120000"/>
              </a:lnSpc>
            </a:pP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ว 453 ลงวัน ที่ 28 พฤศจิกายน 2560</a:t>
            </a:r>
            <a:endParaRPr lang="th-TH" sz="2000" b="1" i="0" dirty="0">
              <a:solidFill>
                <a:srgbClr val="C00000"/>
              </a:solidFill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6A073876-808B-EF63-98C8-DD951C55DEB9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8" name="ชื่อเรื่อง 1">
            <a:extLst>
              <a:ext uri="{FF2B5EF4-FFF2-40B4-BE49-F238E27FC236}">
                <a16:creationId xmlns:a16="http://schemas.microsoft.com/office/drawing/2014/main" id="{19AEEBF5-B2EE-0C18-C620-33415278ABDA}"/>
              </a:ext>
            </a:extLst>
          </p:cNvPr>
          <p:cNvSpPr txBox="1">
            <a:spLocks/>
          </p:cNvSpPr>
          <p:nvPr/>
        </p:nvSpPr>
        <p:spPr>
          <a:xfrm>
            <a:off x="750498" y="52293"/>
            <a:ext cx="10515600" cy="8318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3200" b="1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  <a:endParaRPr lang="th-TH" sz="3200" b="1" dirty="0">
              <a:solidFill>
                <a:schemeClr val="accent2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8660748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07B4E-4E75-8538-E15F-495BC3D5B7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4E848191-2CA3-E6E2-40B5-C54728B9E685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EF6E4B66-2412-5B10-FAD6-32FA114D4BEB}"/>
              </a:ext>
            </a:extLst>
          </p:cNvPr>
          <p:cNvSpPr txBox="1"/>
          <p:nvPr/>
        </p:nvSpPr>
        <p:spPr>
          <a:xfrm>
            <a:off x="623974" y="1078245"/>
            <a:ext cx="11133830" cy="32347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ถาม  : </a:t>
            </a:r>
            <a:r>
              <a:rPr lang="th-TH" sz="20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 ในหน่วยงานซึ่งมี</a:t>
            </a: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หัวหน้าเจ้าหน้าที่โดยตำแหน่งอยู่แล้ว </a:t>
            </a:r>
            <a:r>
              <a:rPr lang="th-TH" sz="20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หัวหน้าหน่วยงาน</a:t>
            </a: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จะแต่งตั้งบุคคลอื่นให้</a:t>
            </a:r>
            <a:b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เป็นหัวหน้าเจ้าหน้าที่อีก</a:t>
            </a:r>
            <a:r>
              <a:rPr lang="th-TH" sz="20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จะได้หรือไม่ ?</a:t>
            </a:r>
          </a:p>
          <a:p>
            <a:pPr algn="l">
              <a:lnSpc>
                <a:spcPct val="120000"/>
              </a:lnSpc>
            </a:pPr>
            <a:endParaRPr lang="th-TH" sz="1100" b="0" i="0" dirty="0"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 algn="l">
              <a:lnSpc>
                <a:spcPct val="120000"/>
              </a:lnSpc>
            </a:pP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ตอบ :	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1. ตามระเบียบ</a:t>
            </a:r>
            <a:r>
              <a:rPr lang="th-TH" sz="20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มิได้กำหนดจำนวนบุคลากร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ในการทำหน้าที่เกี่ยวกับการจัดซื้อจัดจ้างไว้ กรณีนี้จึง</a:t>
            </a:r>
            <a:r>
              <a:rPr lang="th-TH" sz="20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เป็นดุลยพินิจของหัวหน้าหน่วยงานของรัฐ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ที่จะพิจารณาแต่งตั้งหัวหน้าเจ้าหน้าที่ แต่อย่างไรก็ดีการแต่งตั้งหัวหน้าเจ้าหน้าที่ดังกล่าวจะต้อง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พิจารณาถึงความเหมาะสม 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เช่น 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ปริมาณงานที่มีจำนวนมาก </a:t>
            </a:r>
            <a:b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เป็นต้น โดยจะต้องระบุหน้าที่ความรับผิดชอบให้ชัดเจน</a:t>
            </a:r>
          </a:p>
          <a:p>
            <a:pPr algn="l">
              <a:lnSpc>
                <a:spcPct val="120000"/>
              </a:lnSpc>
            </a:pP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	2. เมื่อมีคำสั่งแต่งตั้งหัวหน้าเจ้าหน้าที่พัสดุตามข้อ 1. 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สามารถลงทะเบียนหัวหน้าเจ้าที่พัสดุเพิ่มอีก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ตามคำสั่งที่แต่งตั้งดังกล่าว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ได้</a:t>
            </a:r>
            <a:endParaRPr lang="th-TH" sz="2000" b="1" i="0" dirty="0">
              <a:solidFill>
                <a:srgbClr val="C00000"/>
              </a:solidFill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F401B0C0-A5CE-3827-18AE-E1C6AA1C8B21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8" name="ชื่อเรื่อง 1">
            <a:extLst>
              <a:ext uri="{FF2B5EF4-FFF2-40B4-BE49-F238E27FC236}">
                <a16:creationId xmlns:a16="http://schemas.microsoft.com/office/drawing/2014/main" id="{DFD2E052-87FE-2F29-182E-548B1C586EAE}"/>
              </a:ext>
            </a:extLst>
          </p:cNvPr>
          <p:cNvSpPr txBox="1">
            <a:spLocks/>
          </p:cNvSpPr>
          <p:nvPr/>
        </p:nvSpPr>
        <p:spPr>
          <a:xfrm>
            <a:off x="750498" y="52293"/>
            <a:ext cx="10515600" cy="8318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3200" b="1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  <a:endParaRPr lang="th-TH" sz="3200" b="1" dirty="0">
              <a:solidFill>
                <a:schemeClr val="accent2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6003011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66C664-1767-7E5C-DD93-6D5D0C5116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7EE04095-EBDC-E11D-6067-0BFE4B523550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D540CADA-5C89-230D-80F4-70DA5A415492}"/>
              </a:ext>
            </a:extLst>
          </p:cNvPr>
          <p:cNvSpPr txBox="1"/>
          <p:nvPr/>
        </p:nvSpPr>
        <p:spPr>
          <a:xfrm>
            <a:off x="623974" y="1078245"/>
            <a:ext cx="11133830" cy="21267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ถาม  :</a:t>
            </a:r>
            <a:r>
              <a:rPr lang="en-US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	</a:t>
            </a:r>
            <a:r>
              <a:rPr lang="th-TH" sz="20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หาก</a:t>
            </a: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คณะกรรมการพิจารณาผลการประกวดราคาอิเล็กทรอนิกส์ </a:t>
            </a:r>
            <a:r>
              <a:rPr lang="th-TH" sz="20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ดำเนินการพิจารณาผลการ</a:t>
            </a:r>
          </a:p>
          <a:p>
            <a:pPr algn="l">
              <a:lnSpc>
                <a:spcPct val="120000"/>
              </a:lnSpc>
            </a:pPr>
            <a:r>
              <a:rPr lang="th-TH" sz="20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ประกวดราคา</a:t>
            </a:r>
            <a:r>
              <a:rPr lang="th-TH" sz="2000" b="1" i="0" u="sng" dirty="0"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ไม่แล้วเสร็จภายในวันที่กำหนด</a:t>
            </a:r>
            <a:r>
              <a:rPr lang="th-TH" sz="20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ต้องดำเนินการอย่างไร ขยายวันพิจารณาหรือไม่อ้างระเบียบใด ?</a:t>
            </a:r>
          </a:p>
          <a:p>
            <a:pPr algn="l">
              <a:lnSpc>
                <a:spcPct val="120000"/>
              </a:lnSpc>
            </a:pPr>
            <a:endParaRPr lang="th-TH" sz="1100" b="0" i="0" dirty="0"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 algn="l">
              <a:lnSpc>
                <a:spcPct val="120000"/>
              </a:lnSpc>
            </a:pP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ตอบ :	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ให้เสนอ</a:t>
            </a:r>
            <a:r>
              <a:rPr lang="th-TH" sz="20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หัวหน้าหน้าหน่วยงานของรัฐ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พิจารณา</a:t>
            </a:r>
            <a:r>
              <a:rPr lang="th-TH" sz="20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ขยายเวลาให้ตามความจำเป็น 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ตามระเบียบฯ ข้อ 25</a:t>
            </a:r>
          </a:p>
          <a:p>
            <a:pPr algn="l">
              <a:lnSpc>
                <a:spcPct val="120000"/>
              </a:lnSpc>
            </a:pP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วรรคสอง</a:t>
            </a:r>
            <a:endParaRPr lang="th-TH" sz="2000" b="1" i="0" dirty="0">
              <a:solidFill>
                <a:srgbClr val="C00000"/>
              </a:solidFill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AEB6A722-4A7C-F2CF-A6A3-1FAA2C30BB32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8" name="ชื่อเรื่อง 1">
            <a:extLst>
              <a:ext uri="{FF2B5EF4-FFF2-40B4-BE49-F238E27FC236}">
                <a16:creationId xmlns:a16="http://schemas.microsoft.com/office/drawing/2014/main" id="{64ACB220-3778-B52D-27DB-5AAB22C209BF}"/>
              </a:ext>
            </a:extLst>
          </p:cNvPr>
          <p:cNvSpPr txBox="1">
            <a:spLocks/>
          </p:cNvSpPr>
          <p:nvPr/>
        </p:nvSpPr>
        <p:spPr>
          <a:xfrm>
            <a:off x="750498" y="52293"/>
            <a:ext cx="10515600" cy="8318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3200" b="1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  <a:endParaRPr lang="th-TH" sz="3200" b="1" dirty="0">
              <a:solidFill>
                <a:schemeClr val="accent2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2817531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B3014E-F9FA-A020-A5C3-935D1F7C99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BFC466D6-8B0D-737B-353B-41B429A2F1DC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401B1F74-115B-EACF-B3B0-F8F648E58A75}"/>
              </a:ext>
            </a:extLst>
          </p:cNvPr>
          <p:cNvSpPr txBox="1"/>
          <p:nvPr/>
        </p:nvSpPr>
        <p:spPr>
          <a:xfrm>
            <a:off x="623974" y="1078245"/>
            <a:ext cx="11133830" cy="24960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ถาม  : </a:t>
            </a:r>
            <a:r>
              <a:rPr lang="th-TH" sz="20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 กรณีที่</a:t>
            </a:r>
            <a:r>
              <a:rPr lang="th-TH" sz="2000" b="1" i="0" dirty="0"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คณะกรรมการตรวจรับพัสดุ</a:t>
            </a:r>
            <a:r>
              <a:rPr lang="th-TH" sz="20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ที่ได้รับการแต่งตั้ง ได้รับการ</a:t>
            </a:r>
            <a:r>
              <a:rPr lang="th-TH" sz="2000" b="1" i="0" dirty="0"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เลื่อนระดับสูงขึ้น</a:t>
            </a:r>
            <a:r>
              <a:rPr lang="th-TH" sz="20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ในตำแหน่งที่</a:t>
            </a:r>
          </a:p>
          <a:p>
            <a:pPr algn="l">
              <a:lnSpc>
                <a:spcPct val="120000"/>
              </a:lnSpc>
            </a:pPr>
            <a:r>
              <a:rPr lang="th-TH" sz="20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เป็นคณะกรรมการชุดดังกล่าวด้วย หรือ</a:t>
            </a:r>
            <a:r>
              <a:rPr lang="th-TH" sz="2000" b="1" i="0" dirty="0"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โยกย้ายหน่วยงาน </a:t>
            </a:r>
            <a:r>
              <a:rPr lang="th-TH" sz="20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จะต้องดำเนินการแต่งตั้งคณะกรรมการใหม่หรือไม่ ?</a:t>
            </a:r>
          </a:p>
          <a:p>
            <a:pPr algn="l">
              <a:lnSpc>
                <a:spcPct val="120000"/>
              </a:lnSpc>
            </a:pPr>
            <a:endParaRPr lang="th-TH" sz="1100" b="0" i="0" dirty="0"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 algn="l">
              <a:lnSpc>
                <a:spcPct val="120000"/>
              </a:lnSpc>
            </a:pP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ตอบ :  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ต้องดำเนินการ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แก้ไขคำสั่งแต่งตั้ง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คณะกรรมการตรวจรับพัสดุให้ครบองค์ประกอบตามที่กำหนดไว้ในระเบียบฯ ข้อ 26 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ตามข้อเท็จจริง 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สำหรับในระบบ </a:t>
            </a:r>
            <a:r>
              <a:rPr lang="en-US" sz="2000" b="1" dirty="0">
                <a:latin typeface="Prompt" panose="00000500000000000000" pitchFamily="2" charset="-34"/>
                <a:cs typeface="Prompt" panose="00000500000000000000" pitchFamily="2" charset="-34"/>
              </a:rPr>
              <a:t>e-GP</a:t>
            </a:r>
            <a:r>
              <a:rPr lang="en-US" sz="2000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สามารถดำเนินการตาม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คู่มือการเปลี่ยนแปลงคณะกรรมการ</a:t>
            </a:r>
            <a:endParaRPr lang="th-TH" sz="2000" b="1" i="0" dirty="0">
              <a:solidFill>
                <a:srgbClr val="C00000"/>
              </a:solidFill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4B4C6CA9-6B48-8392-15BD-464C560E059C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8" name="ชื่อเรื่อง 1">
            <a:extLst>
              <a:ext uri="{FF2B5EF4-FFF2-40B4-BE49-F238E27FC236}">
                <a16:creationId xmlns:a16="http://schemas.microsoft.com/office/drawing/2014/main" id="{CFF5E260-FA57-D22F-8151-E1E2E512CD2B}"/>
              </a:ext>
            </a:extLst>
          </p:cNvPr>
          <p:cNvSpPr txBox="1">
            <a:spLocks/>
          </p:cNvSpPr>
          <p:nvPr/>
        </p:nvSpPr>
        <p:spPr>
          <a:xfrm>
            <a:off x="750498" y="52293"/>
            <a:ext cx="10515600" cy="8318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3200" b="1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  <a:endParaRPr lang="th-TH" sz="3200" b="1" dirty="0">
              <a:solidFill>
                <a:schemeClr val="accent2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4020970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1AD6DA-4122-53A7-AC5E-A920389526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DE7DD585-81CC-4F53-9DBA-5D504FCBEE26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9BD073EA-E65B-B641-F320-352398F86420}"/>
              </a:ext>
            </a:extLst>
          </p:cNvPr>
          <p:cNvSpPr txBox="1"/>
          <p:nvPr/>
        </p:nvSpPr>
        <p:spPr>
          <a:xfrm>
            <a:off x="641226" y="1233520"/>
            <a:ext cx="11133830" cy="2865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ถาม  : </a:t>
            </a:r>
            <a:r>
              <a:rPr lang="th-TH" sz="20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 สามารถแต่งตั้ง</a:t>
            </a: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ผู้ควบคุมงาน</a:t>
            </a:r>
            <a:r>
              <a:rPr lang="th-TH" sz="2000" b="1" i="0" dirty="0">
                <a:solidFill>
                  <a:srgbClr val="C00000"/>
                </a:solidFill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เป็น</a:t>
            </a: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คณะกรรมการตรวจรับพัสดุในงานจ้างก่อสร้าง</a:t>
            </a:r>
            <a:r>
              <a:rPr lang="th-TH" sz="20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ได้หรือไม่ ?</a:t>
            </a:r>
          </a:p>
          <a:p>
            <a:pPr algn="l">
              <a:lnSpc>
                <a:spcPct val="120000"/>
              </a:lnSpc>
            </a:pPr>
            <a:endParaRPr lang="th-TH" sz="1100" b="0" i="0" dirty="0"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 algn="l">
              <a:lnSpc>
                <a:spcPct val="120000"/>
              </a:lnSpc>
            </a:pP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ตอบ :	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ตาม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ระเบียบฯ ข้อ 26 วรรคสาม </a:t>
            </a:r>
            <a:r>
              <a:rPr lang="th-TH" sz="20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ไม่ได้ห้าม 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แต่เพื่อให้การบริหารสัญญามีประสิทธิภาพ และมีการสอบทานการทำงาน 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เนื่องจากหน้าที่ของผู้ควบคุมงานตามระเบียบฯ ข้อ 178 มีหน้าที่หลักในการควบคุม</a:t>
            </a:r>
          </a:p>
          <a:p>
            <a:pPr algn="l">
              <a:lnSpc>
                <a:spcPct val="120000"/>
              </a:lnSpc>
            </a:pP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งานก่อสร้างและรายงานการปฏิบัติงานของผู้รับจ้างให้คณะกรรมการตรวจรับพัสดุทราบเป็นระยะและหน้าที่ของคณะกรรมการตรวจรับพัสดุในงานจ้างก่อสร้างตามระเบียบฯ ข้อ 176 มีหน้าที่หลักในการตรวจสอบรายงานผลการปฏิบัติงานของผู้รับจ้างที่ผู้ควบคุมงานรายงานมา และตรวจรับพัสดุเมื่อผู้รับจ้างส่งมอบงานตามความเห็นของผู้ควบคุมงานดังนั้น 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โดยหลักการจึง</a:t>
            </a:r>
            <a:r>
              <a:rPr lang="th-TH" sz="2000" b="1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ไม่ควร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เป็นคน ๆ เดียวกัน</a:t>
            </a:r>
            <a:endParaRPr lang="th-TH" sz="2000" b="1" i="0" dirty="0">
              <a:solidFill>
                <a:srgbClr val="C00000"/>
              </a:solidFill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3244C3C6-9785-9317-85F4-1C8D976ECD71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8" name="ชื่อเรื่อง 1">
            <a:extLst>
              <a:ext uri="{FF2B5EF4-FFF2-40B4-BE49-F238E27FC236}">
                <a16:creationId xmlns:a16="http://schemas.microsoft.com/office/drawing/2014/main" id="{FEFBCFBF-2786-78CF-7831-A9F08BA24733}"/>
              </a:ext>
            </a:extLst>
          </p:cNvPr>
          <p:cNvSpPr txBox="1">
            <a:spLocks/>
          </p:cNvSpPr>
          <p:nvPr/>
        </p:nvSpPr>
        <p:spPr>
          <a:xfrm>
            <a:off x="750498" y="52293"/>
            <a:ext cx="10515600" cy="8318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3200" b="1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  <a:endParaRPr lang="th-TH" sz="3200" b="1" dirty="0">
              <a:solidFill>
                <a:schemeClr val="accent2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8266336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CF1C7B-7717-D3B3-0AE1-8A638B9096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A8A2A271-0B5B-AA43-74E3-27C445DCB502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97932FCE-6274-80B7-C8A6-50948CF7AACC}"/>
              </a:ext>
            </a:extLst>
          </p:cNvPr>
          <p:cNvSpPr txBox="1"/>
          <p:nvPr/>
        </p:nvSpPr>
        <p:spPr>
          <a:xfrm>
            <a:off x="641226" y="1233520"/>
            <a:ext cx="11133830" cy="24960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ถาม  : 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หัวห</a:t>
            </a: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น้าเจ้าหน้าที่ </a:t>
            </a:r>
            <a:r>
              <a:rPr lang="th-TH" sz="20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และ</a:t>
            </a: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เจ้าหน้าที่</a:t>
            </a:r>
            <a:r>
              <a:rPr lang="th-TH" sz="20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จะไป</a:t>
            </a: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เป็นคณะกรรมการตรวจรับพัสดุ</a:t>
            </a:r>
            <a:r>
              <a:rPr lang="th-TH" sz="2000" b="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ได้หรือไม่ ?</a:t>
            </a:r>
          </a:p>
          <a:p>
            <a:pPr algn="l">
              <a:lnSpc>
                <a:spcPct val="120000"/>
              </a:lnSpc>
            </a:pPr>
            <a:endParaRPr lang="th-TH" sz="1100" b="0" i="0" dirty="0"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 algn="l">
              <a:lnSpc>
                <a:spcPct val="120000"/>
              </a:lnSpc>
            </a:pP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ตอบ :	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สามารถ</a:t>
            </a:r>
            <a:r>
              <a:rPr lang="th-TH" sz="2000" b="1" dirty="0">
                <a:solidFill>
                  <a:schemeClr val="accent5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แต่งตั้งหัวหน้าเจ้าหน้าที่พัสดุ</a:t>
            </a:r>
            <a:r>
              <a:rPr lang="th-TH" sz="2000" dirty="0">
                <a:solidFill>
                  <a:schemeClr val="accent5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และ</a:t>
            </a:r>
            <a:r>
              <a:rPr lang="th-TH" sz="2000" b="1" dirty="0">
                <a:solidFill>
                  <a:schemeClr val="accent5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เจ้าหน้าที่พัสดุ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เป็น</a:t>
            </a:r>
            <a:r>
              <a:rPr lang="th-TH" sz="2000" b="1" dirty="0">
                <a:solidFill>
                  <a:schemeClr val="accent5">
                    <a:lumMod val="75000"/>
                  </a:schemeClr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คณะกรรมการตรวจรับพัสดุ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ได้</a:t>
            </a:r>
          </a:p>
          <a:p>
            <a:pPr algn="l">
              <a:lnSpc>
                <a:spcPct val="120000"/>
              </a:lnSpc>
            </a:pP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หากแต่งตั้งหัวหน้าเจ้าหน้าที่พัสดุและเจ้าหน้าที่พัสดุเป็นคณะกรรมการตรวจรับพัสดุจะ</a:t>
            </a:r>
            <a:r>
              <a:rPr lang="th-TH" sz="2000" b="1" u="sng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ไม่มีสิทธิ์ได้รับค่าตอบแทน</a:t>
            </a:r>
            <a:r>
              <a:rPr lang="th-TH" sz="20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ตามมาตรา 100 วรรคสี่</a:t>
            </a:r>
            <a:r>
              <a:rPr lang="en-US" sz="2000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เนื่องจากบุคคลดังกล่าวมีตำแหน่งที่ปฏิบัติงานเกี่ยวกับการจัดซื้อ</a:t>
            </a:r>
            <a:b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</a:b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จัดจ้างหรือการบริหารพัสดุ</a:t>
            </a:r>
          </a:p>
          <a:p>
            <a:pPr algn="l">
              <a:lnSpc>
                <a:spcPct val="120000"/>
              </a:lnSpc>
            </a:pPr>
            <a:endParaRPr lang="th-TH" sz="2000" b="1" i="0" dirty="0">
              <a:solidFill>
                <a:srgbClr val="C00000"/>
              </a:solidFill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AC223EE2-75F8-A065-2D90-CACBFA06EED6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8" name="ชื่อเรื่อง 1">
            <a:extLst>
              <a:ext uri="{FF2B5EF4-FFF2-40B4-BE49-F238E27FC236}">
                <a16:creationId xmlns:a16="http://schemas.microsoft.com/office/drawing/2014/main" id="{F14EA7F8-4A7B-88B4-0271-DA890A84398B}"/>
              </a:ext>
            </a:extLst>
          </p:cNvPr>
          <p:cNvSpPr txBox="1">
            <a:spLocks/>
          </p:cNvSpPr>
          <p:nvPr/>
        </p:nvSpPr>
        <p:spPr>
          <a:xfrm>
            <a:off x="750498" y="52293"/>
            <a:ext cx="10515600" cy="8318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3200" b="1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  <a:endParaRPr lang="th-TH" sz="3200" b="1" dirty="0">
              <a:solidFill>
                <a:schemeClr val="accent2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6110820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E3DB99-7CB8-1635-75A7-786BCC2CD5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2BB78C2A-71CE-48EC-2478-67EA8DDF31B7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1FAEDE7D-EB47-048D-2B14-5CF729E3F693}"/>
              </a:ext>
            </a:extLst>
          </p:cNvPr>
          <p:cNvSpPr txBox="1"/>
          <p:nvPr/>
        </p:nvSpPr>
        <p:spPr>
          <a:xfrm>
            <a:off x="641226" y="1233520"/>
            <a:ext cx="10961302" cy="2865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ถาม  : 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กรณีวิธี</a:t>
            </a:r>
            <a:r>
              <a:rPr lang="en-US" sz="2000" dirty="0">
                <a:latin typeface="Prompt" panose="00000500000000000000" pitchFamily="2" charset="-34"/>
                <a:cs typeface="Prompt" panose="00000500000000000000" pitchFamily="2" charset="-34"/>
              </a:rPr>
              <a:t> e-bidding 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พบว่าการกำหนดคุณสมบัติผู้ยื่นข้อเสนอในประกาศและเอกสารซื้อหรือจ้าง กับร่างขอบเขตของงาน (</a:t>
            </a:r>
            <a:r>
              <a:rPr lang="en-US" sz="2000" dirty="0">
                <a:latin typeface="Prompt" panose="00000500000000000000" pitchFamily="2" charset="-34"/>
                <a:cs typeface="Prompt" panose="00000500000000000000" pitchFamily="2" charset="-34"/>
              </a:rPr>
              <a:t>TOR) 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ไม่ตรงกันจะต้องดำเนินการอย่างไร </a:t>
            </a:r>
            <a:r>
              <a:rPr lang="th-TH" sz="200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?</a:t>
            </a:r>
          </a:p>
          <a:p>
            <a:pPr algn="l">
              <a:lnSpc>
                <a:spcPct val="120000"/>
              </a:lnSpc>
            </a:pPr>
            <a:endParaRPr lang="th-TH" sz="1100" b="0" i="0" dirty="0"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 algn="l">
              <a:lnSpc>
                <a:spcPct val="120000"/>
              </a:lnSpc>
            </a:pP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ตอบ :	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ตามระเบียบฯ ข้อ 53 </a:t>
            </a:r>
            <a:r>
              <a:rPr lang="th-TH" sz="20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การกำหนดรายละเอียดของประกาศหรือเอกสารประกวดราคาครั้งใดที่ได้</a:t>
            </a:r>
          </a:p>
          <a:p>
            <a:pPr algn="l">
              <a:lnSpc>
                <a:spcPct val="120000"/>
              </a:lnSpc>
            </a:pPr>
            <a:r>
              <a:rPr lang="th-TH" sz="20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เผยแพร่ไปแล้วไม่ถูกต้องหรือไม่ครบถ้วนที่เป็นสาระสำคัญไม่ว่าทั้งหมดหรือบางส่วน ให้หน่วยงาน</a:t>
            </a:r>
          </a:p>
          <a:p>
            <a:pPr algn="l">
              <a:lnSpc>
                <a:spcPct val="120000"/>
              </a:lnSpc>
            </a:pPr>
            <a:r>
              <a:rPr lang="th-TH" sz="2000" b="1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ยกเลิก</a:t>
            </a:r>
            <a:r>
              <a:rPr lang="th-TH" sz="2000" dirty="0">
                <a:solidFill>
                  <a:srgbClr val="C0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การดำเนินการซื้อหรือจ้างครั้งนั้นแล้วดำเนินการใหม่ให้ถูกต้อง 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กรณีการกำหนดคุณสมบัติผู้ยื่นข้อเสนอถือ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เป็นสาระสำคัญ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ที่จะ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ส่งผลกระทบต่อการพิจารณาให้เป็นผู้ผ่านหรือไม่ผ่าน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คุณสมบัติในการพิจารณาข้อเสนอด้านราคาต่อไป 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ต้องยกเลิกและดำเนินการใหม่</a:t>
            </a:r>
            <a:endParaRPr lang="th-TH" sz="2000" b="1" i="0" dirty="0">
              <a:solidFill>
                <a:srgbClr val="C00000"/>
              </a:solidFill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3CD3EE4B-6586-912D-3025-69F7D94547B3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8" name="ชื่อเรื่อง 1">
            <a:extLst>
              <a:ext uri="{FF2B5EF4-FFF2-40B4-BE49-F238E27FC236}">
                <a16:creationId xmlns:a16="http://schemas.microsoft.com/office/drawing/2014/main" id="{3169B113-2154-2ADC-58CB-3EACB59C9912}"/>
              </a:ext>
            </a:extLst>
          </p:cNvPr>
          <p:cNvSpPr txBox="1">
            <a:spLocks/>
          </p:cNvSpPr>
          <p:nvPr/>
        </p:nvSpPr>
        <p:spPr>
          <a:xfrm>
            <a:off x="750498" y="52293"/>
            <a:ext cx="10515600" cy="8318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3200" b="1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  <a:endParaRPr lang="th-TH" sz="3200" b="1" dirty="0">
              <a:solidFill>
                <a:schemeClr val="accent2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3639913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579F75-2020-40A8-F4BD-3F6A004425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4F6744A3-2F81-177D-AAB8-515D922D3056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EBF13896-08B3-1FF4-372F-7B7E72D7CA7C}"/>
              </a:ext>
            </a:extLst>
          </p:cNvPr>
          <p:cNvSpPr txBox="1"/>
          <p:nvPr/>
        </p:nvSpPr>
        <p:spPr>
          <a:xfrm>
            <a:off x="650557" y="1005681"/>
            <a:ext cx="11133830" cy="2865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ถาม  : 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กรณีหน่วยงานได้มีการประกาศประกวดราคาอิเล็กทรอนิกส์และมี</a:t>
            </a:r>
            <a:r>
              <a:rPr lang="th-TH" sz="20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ขายเอกสาร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ประกวดราคาฯ</a:t>
            </a:r>
          </a:p>
          <a:p>
            <a:pPr algn="l">
              <a:lnSpc>
                <a:spcPct val="120000"/>
              </a:lnSpc>
            </a:pPr>
            <a:r>
              <a:rPr lang="th-TH" sz="20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ต่อมา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หน่วยงานได้</a:t>
            </a:r>
            <a:r>
              <a:rPr lang="th-TH" sz="20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ยกเลิก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การประกวดราคาในครั้งนั้น เนื่องจากไม่มีผู้ยื่นข้อเสนอ หรือข้อเสนอนั้น</a:t>
            </a:r>
          </a:p>
          <a:p>
            <a:pPr algn="l">
              <a:lnSpc>
                <a:spcPct val="120000"/>
              </a:lnSpc>
            </a:pP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ไม่ได้รับการคัดเลือก หรือกรณีมีผู้ยื่นข้อเสนอเพียงรายเดียว แล้วดำเนินการจัดหาใหม่ด้วยวิธี</a:t>
            </a:r>
          </a:p>
          <a:p>
            <a:pPr algn="l">
              <a:lnSpc>
                <a:spcPct val="120000"/>
              </a:lnSpc>
            </a:pP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คัดเลือก ตามมาตรา 56 (1) (ก) </a:t>
            </a:r>
            <a:r>
              <a:rPr lang="th-TH" sz="2000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หน่วยงานต้องคืนเงินให้กับผู้ซื้อเอกสารฯ ทุกรายหรือไม่ </a:t>
            </a:r>
            <a:r>
              <a:rPr lang="th-TH" sz="200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?</a:t>
            </a:r>
          </a:p>
          <a:p>
            <a:pPr algn="l">
              <a:lnSpc>
                <a:spcPct val="120000"/>
              </a:lnSpc>
            </a:pPr>
            <a:endParaRPr lang="th-TH" sz="1100" b="0" i="0" dirty="0"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 algn="l">
              <a:lnSpc>
                <a:spcPct val="120000"/>
              </a:lnSpc>
            </a:pP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ตอบ :	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กรณีหน่วยงานของรัฐ</a:t>
            </a:r>
            <a:r>
              <a:rPr lang="th-TH" sz="2000" b="1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ยกเลิก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การประกวดราคาอิเล็กทรอนิกส์หรือการสอบราคาแล้ว </a:t>
            </a:r>
            <a:r>
              <a:rPr lang="th-TH" sz="2000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ไม่มีการ</a:t>
            </a:r>
          </a:p>
          <a:p>
            <a:pPr algn="l">
              <a:lnSpc>
                <a:spcPct val="120000"/>
              </a:lnSpc>
            </a:pPr>
            <a:r>
              <a:rPr lang="th-TH" sz="2000" u="sng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ประกาศประกวดราคาอิเล็กทรอนิกส์หรือการสอบราคาใหม่ </a:t>
            </a:r>
            <a:r>
              <a:rPr lang="th-TH" sz="2000" b="1" u="sng" dirty="0">
                <a:latin typeface="Prompt" panose="00000500000000000000" pitchFamily="2" charset="-34"/>
                <a:cs typeface="Prompt" panose="00000500000000000000" pitchFamily="2" charset="-34"/>
              </a:rPr>
              <a:t>ผู้ซื้อมีสิทธิขอคืนค่าซื้อเอกสารได้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ตามหนังสือคณะกรรมการวินิจฉัยปัญหาฯ ด่วนที่สุด ที่กค (</a:t>
            </a:r>
            <a:r>
              <a:rPr lang="th-TH" sz="2000" dirty="0" err="1">
                <a:latin typeface="Prompt" panose="00000500000000000000" pitchFamily="2" charset="-34"/>
                <a:cs typeface="Prompt" panose="00000500000000000000" pitchFamily="2" charset="-34"/>
              </a:rPr>
              <a:t>กวจ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) 0405.2/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ว155 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ลงวันที่ 23 มีนาคม 2561 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C971BFE9-26F5-F1D2-DDA9-8DC200457434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8" name="ชื่อเรื่อง 1">
            <a:extLst>
              <a:ext uri="{FF2B5EF4-FFF2-40B4-BE49-F238E27FC236}">
                <a16:creationId xmlns:a16="http://schemas.microsoft.com/office/drawing/2014/main" id="{2DA4782E-196A-48E7-0D5C-6E8CC3A15610}"/>
              </a:ext>
            </a:extLst>
          </p:cNvPr>
          <p:cNvSpPr txBox="1">
            <a:spLocks/>
          </p:cNvSpPr>
          <p:nvPr/>
        </p:nvSpPr>
        <p:spPr>
          <a:xfrm>
            <a:off x="750498" y="52293"/>
            <a:ext cx="10515600" cy="8318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3200" b="1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  <a:endParaRPr lang="th-TH" sz="3200" b="1" dirty="0">
              <a:solidFill>
                <a:schemeClr val="accent2"/>
              </a:solidFill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4716830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E1604B-F125-CC7D-AA95-2E02477D65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รูปแบบอิสระ: รูปร่าง 3">
            <a:extLst>
              <a:ext uri="{FF2B5EF4-FFF2-40B4-BE49-F238E27FC236}">
                <a16:creationId xmlns:a16="http://schemas.microsoft.com/office/drawing/2014/main" id="{3B02B4D4-4E48-DF1D-6C95-26E470139C9B}"/>
              </a:ext>
            </a:extLst>
          </p:cNvPr>
          <p:cNvSpPr/>
          <p:nvPr/>
        </p:nvSpPr>
        <p:spPr>
          <a:xfrm>
            <a:off x="-2" y="-1"/>
            <a:ext cx="12192001" cy="6858001"/>
          </a:xfrm>
          <a:custGeom>
            <a:avLst/>
            <a:gdLst>
              <a:gd name="connsiteX0" fmla="*/ 851238 w 12174748"/>
              <a:gd name="connsiteY0" fmla="*/ 786270 h 6892504"/>
              <a:gd name="connsiteX1" fmla="*/ 336430 w 12174748"/>
              <a:gd name="connsiteY1" fmla="*/ 1301078 h 6892504"/>
              <a:gd name="connsiteX2" fmla="*/ 336430 w 12174748"/>
              <a:gd name="connsiteY2" fmla="*/ 6110279 h 6892504"/>
              <a:gd name="connsiteX3" fmla="*/ 851238 w 12174748"/>
              <a:gd name="connsiteY3" fmla="*/ 6625087 h 6892504"/>
              <a:gd name="connsiteX4" fmla="*/ 11389645 w 12174748"/>
              <a:gd name="connsiteY4" fmla="*/ 6625087 h 6892504"/>
              <a:gd name="connsiteX5" fmla="*/ 11904453 w 12174748"/>
              <a:gd name="connsiteY5" fmla="*/ 6110279 h 6892504"/>
              <a:gd name="connsiteX6" fmla="*/ 11904453 w 12174748"/>
              <a:gd name="connsiteY6" fmla="*/ 1301078 h 6892504"/>
              <a:gd name="connsiteX7" fmla="*/ 11389645 w 12174748"/>
              <a:gd name="connsiteY7" fmla="*/ 786270 h 6892504"/>
              <a:gd name="connsiteX8" fmla="*/ 0 w 12174748"/>
              <a:gd name="connsiteY8" fmla="*/ 0 h 6892504"/>
              <a:gd name="connsiteX9" fmla="*/ 12174748 w 12174748"/>
              <a:gd name="connsiteY9" fmla="*/ 0 h 6892504"/>
              <a:gd name="connsiteX10" fmla="*/ 12174748 w 12174748"/>
              <a:gd name="connsiteY10" fmla="*/ 6892504 h 6892504"/>
              <a:gd name="connsiteX11" fmla="*/ 0 w 12174748"/>
              <a:gd name="connsiteY11" fmla="*/ 6892504 h 6892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74748" h="6892504">
                <a:moveTo>
                  <a:pt x="851238" y="786270"/>
                </a:moveTo>
                <a:cubicBezTo>
                  <a:pt x="566917" y="786270"/>
                  <a:pt x="336430" y="1016757"/>
                  <a:pt x="336430" y="1301078"/>
                </a:cubicBezTo>
                <a:lnTo>
                  <a:pt x="336430" y="6110279"/>
                </a:lnTo>
                <a:cubicBezTo>
                  <a:pt x="336430" y="6394600"/>
                  <a:pt x="566917" y="6625087"/>
                  <a:pt x="851238" y="6625087"/>
                </a:cubicBezTo>
                <a:lnTo>
                  <a:pt x="11389645" y="6625087"/>
                </a:lnTo>
                <a:cubicBezTo>
                  <a:pt x="11673966" y="6625087"/>
                  <a:pt x="11904453" y="6394600"/>
                  <a:pt x="11904453" y="6110279"/>
                </a:cubicBezTo>
                <a:lnTo>
                  <a:pt x="11904453" y="1301078"/>
                </a:lnTo>
                <a:cubicBezTo>
                  <a:pt x="11904453" y="1016757"/>
                  <a:pt x="11673966" y="786270"/>
                  <a:pt x="11389645" y="786270"/>
                </a:cubicBezTo>
                <a:close/>
                <a:moveTo>
                  <a:pt x="0" y="0"/>
                </a:moveTo>
                <a:lnTo>
                  <a:pt x="12174748" y="0"/>
                </a:lnTo>
                <a:lnTo>
                  <a:pt x="12174748" y="6892504"/>
                </a:lnTo>
                <a:lnTo>
                  <a:pt x="0" y="6892504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th-TH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986664C9-53D3-212D-9EA7-D4EFB84A277E}"/>
              </a:ext>
            </a:extLst>
          </p:cNvPr>
          <p:cNvSpPr txBox="1"/>
          <p:nvPr/>
        </p:nvSpPr>
        <p:spPr>
          <a:xfrm>
            <a:off x="641226" y="1233520"/>
            <a:ext cx="11133830" cy="21267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</a:pP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ถาม  : 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วิธีการ</a:t>
            </a:r>
            <a:r>
              <a:rPr lang="th-TH" sz="2000" b="1" dirty="0">
                <a:solidFill>
                  <a:srgbClr val="FF0000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จําหน่ายโทรศัพท์เคลื่อนที่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ต้องดำเนินการอย่างไร กรณีผู้ใช้คนเดิมย้ายไปแล้ว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แต่ประสงค์ซื้อโดยที่หน่วยงานยังไม่ได้ตรวจสอบพัสดุตามข้อ 213 </a:t>
            </a:r>
            <a:r>
              <a:rPr lang="th-TH" sz="2000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?</a:t>
            </a:r>
          </a:p>
          <a:p>
            <a:pPr algn="l">
              <a:lnSpc>
                <a:spcPct val="120000"/>
              </a:lnSpc>
            </a:pPr>
            <a:endParaRPr lang="th-TH" sz="1100" b="0" i="0" dirty="0">
              <a:effectLst/>
              <a:latin typeface="Prompt" panose="00000500000000000000" pitchFamily="2" charset="-34"/>
              <a:cs typeface="Prompt" panose="00000500000000000000" pitchFamily="2" charset="-34"/>
            </a:endParaRPr>
          </a:p>
          <a:p>
            <a:pPr algn="l">
              <a:lnSpc>
                <a:spcPct val="120000"/>
              </a:lnSpc>
            </a:pPr>
            <a:r>
              <a:rPr lang="th-TH" sz="2000" b="1" i="0" dirty="0">
                <a:effectLst/>
                <a:latin typeface="Prompt" panose="00000500000000000000" pitchFamily="2" charset="-34"/>
                <a:cs typeface="Prompt" panose="00000500000000000000" pitchFamily="2" charset="-34"/>
              </a:rPr>
              <a:t>ตอบ :	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การจําหน่ายพัสดุต้องดำเนินการตรวจสอบพัสดุตามระเบียบ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ข้อ </a:t>
            </a:r>
            <a:r>
              <a:rPr lang="en-US" sz="2000" b="1" dirty="0">
                <a:latin typeface="Prompt" panose="00000500000000000000" pitchFamily="2" charset="-34"/>
                <a:cs typeface="Prompt" panose="00000500000000000000" pitchFamily="2" charset="-34"/>
              </a:rPr>
              <a:t>213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 ก่อนว่าหมดความจําเป็นแล้ว</a:t>
            </a:r>
          </a:p>
          <a:p>
            <a:pPr algn="l">
              <a:lnSpc>
                <a:spcPct val="120000"/>
              </a:lnSpc>
            </a:pP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และได้รับความเห็นชอบให้จําหน่าย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 แล้วจึงดำเนินการจำหน่ายตามที่ได้รับความเห็นชอบ กรณีนี้ต้องจำหน่าย ตามระเบียบฯ 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ข้อ</a:t>
            </a:r>
            <a:r>
              <a:rPr lang="th-TH" sz="2000" dirty="0">
                <a:latin typeface="Prompt" panose="00000500000000000000" pitchFamily="2" charset="-34"/>
                <a:cs typeface="Prompt" panose="00000500000000000000" pitchFamily="2" charset="-34"/>
              </a:rPr>
              <a:t> </a:t>
            </a:r>
            <a:r>
              <a:rPr lang="th-TH" sz="2000" b="1" dirty="0">
                <a:latin typeface="Prompt" panose="00000500000000000000" pitchFamily="2" charset="-34"/>
                <a:cs typeface="Prompt" panose="00000500000000000000" pitchFamily="2" charset="-34"/>
              </a:rPr>
              <a:t>215 (1) (ค) </a:t>
            </a: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A0D28B72-2A7F-0EA2-E78F-C5766EC439A1}"/>
              </a:ext>
            </a:extLst>
          </p:cNvPr>
          <p:cNvSpPr txBox="1"/>
          <p:nvPr/>
        </p:nvSpPr>
        <p:spPr>
          <a:xfrm>
            <a:off x="864079" y="6192539"/>
            <a:ext cx="10463841" cy="727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5800"/>
              </a:lnSpc>
            </a:pPr>
            <a:r>
              <a:rPr lang="th-TH" sz="1400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กองบริหารการคลัง กรมควบคุมโรค</a:t>
            </a:r>
          </a:p>
        </p:txBody>
      </p:sp>
      <p:sp>
        <p:nvSpPr>
          <p:cNvPr id="8" name="ชื่อเรื่อง 1">
            <a:extLst>
              <a:ext uri="{FF2B5EF4-FFF2-40B4-BE49-F238E27FC236}">
                <a16:creationId xmlns:a16="http://schemas.microsoft.com/office/drawing/2014/main" id="{BD74E859-BF5D-E128-C8D3-43C9C0FD5AC2}"/>
              </a:ext>
            </a:extLst>
          </p:cNvPr>
          <p:cNvSpPr txBox="1">
            <a:spLocks/>
          </p:cNvSpPr>
          <p:nvPr/>
        </p:nvSpPr>
        <p:spPr>
          <a:xfrm>
            <a:off x="750498" y="52293"/>
            <a:ext cx="10515600" cy="8318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3200" b="1" dirty="0">
                <a:solidFill>
                  <a:schemeClr val="tx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ข้อคำถามที่</a:t>
            </a:r>
            <a:r>
              <a:rPr lang="th-TH" sz="3200" b="1" dirty="0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น่าสนใจ</a:t>
            </a:r>
          </a:p>
        </p:txBody>
      </p:sp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24095F11-D2D4-A069-72EA-9850D0CA92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5157" y="3588589"/>
            <a:ext cx="3351389" cy="2230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6642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ชื่อเรื่อง 1">
            <a:extLst>
              <a:ext uri="{FF2B5EF4-FFF2-40B4-BE49-F238E27FC236}">
                <a16:creationId xmlns:a16="http://schemas.microsoft.com/office/drawing/2014/main" id="{19F5BA86-E62D-73B4-70AA-223FA5F47B18}"/>
              </a:ext>
            </a:extLst>
          </p:cNvPr>
          <p:cNvSpPr txBox="1">
            <a:spLocks/>
          </p:cNvSpPr>
          <p:nvPr/>
        </p:nvSpPr>
        <p:spPr>
          <a:xfrm>
            <a:off x="0" y="2676617"/>
            <a:ext cx="12192000" cy="8318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6000" b="1" dirty="0">
                <a:solidFill>
                  <a:schemeClr val="accent2"/>
                </a:solidFill>
                <a:latin typeface="Prompt" panose="00000500000000000000" pitchFamily="2" charset="-34"/>
                <a:cs typeface="Prompt" panose="00000500000000000000" pitchFamily="2" charset="-34"/>
              </a:rPr>
              <a:t>ขอบคุณค่ะ</a:t>
            </a:r>
          </a:p>
        </p:txBody>
      </p:sp>
      <p:sp>
        <p:nvSpPr>
          <p:cNvPr id="7" name="สี่เหลี่ยมผืนผ้า: มุมมน 6">
            <a:extLst>
              <a:ext uri="{FF2B5EF4-FFF2-40B4-BE49-F238E27FC236}">
                <a16:creationId xmlns:a16="http://schemas.microsoft.com/office/drawing/2014/main" id="{3BEDFC19-9F5A-9717-E168-CB937BAC13E0}"/>
              </a:ext>
            </a:extLst>
          </p:cNvPr>
          <p:cNvSpPr/>
          <p:nvPr/>
        </p:nvSpPr>
        <p:spPr>
          <a:xfrm rot="16200000">
            <a:off x="-2281360" y="5717625"/>
            <a:ext cx="7257690" cy="788677"/>
          </a:xfrm>
          <a:prstGeom prst="roundRect">
            <a:avLst>
              <a:gd name="adj" fmla="val 0"/>
            </a:avLst>
          </a:prstGeom>
          <a:solidFill>
            <a:srgbClr val="D0E5C1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8" name="สี่เหลี่ยมผืนผ้า: มุมมน 7">
            <a:extLst>
              <a:ext uri="{FF2B5EF4-FFF2-40B4-BE49-F238E27FC236}">
                <a16:creationId xmlns:a16="http://schemas.microsoft.com/office/drawing/2014/main" id="{12E429F0-82E9-F8D4-A157-21CBBDE40365}"/>
              </a:ext>
            </a:extLst>
          </p:cNvPr>
          <p:cNvSpPr/>
          <p:nvPr/>
        </p:nvSpPr>
        <p:spPr>
          <a:xfrm>
            <a:off x="0" y="4908793"/>
            <a:ext cx="12192000" cy="788677"/>
          </a:xfrm>
          <a:prstGeom prst="roundRect">
            <a:avLst>
              <a:gd name="adj" fmla="val 0"/>
            </a:avLst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ADE35E5E-A5C3-8418-D54D-369BD3ABCC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59586"/>
            <a:ext cx="3746032" cy="3898413"/>
          </a:xfrm>
          <a:prstGeom prst="rect">
            <a:avLst/>
          </a:prstGeom>
        </p:spPr>
      </p:pic>
      <p:sp>
        <p:nvSpPr>
          <p:cNvPr id="10" name="สี่เหลี่ยมผืนผ้า: มุมมน 9">
            <a:extLst>
              <a:ext uri="{FF2B5EF4-FFF2-40B4-BE49-F238E27FC236}">
                <a16:creationId xmlns:a16="http://schemas.microsoft.com/office/drawing/2014/main" id="{2CACF58F-706B-BFDC-A9E5-5E7283425FA2}"/>
              </a:ext>
            </a:extLst>
          </p:cNvPr>
          <p:cNvSpPr/>
          <p:nvPr/>
        </p:nvSpPr>
        <p:spPr>
          <a:xfrm rot="16200000">
            <a:off x="7215669" y="88706"/>
            <a:ext cx="7257690" cy="788677"/>
          </a:xfrm>
          <a:prstGeom prst="roundRect">
            <a:avLst>
              <a:gd name="adj" fmla="val 0"/>
            </a:avLst>
          </a:prstGeom>
          <a:solidFill>
            <a:srgbClr val="D0E5C1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7CA663BB-B9EB-2D88-BD57-31728D782232}"/>
              </a:ext>
            </a:extLst>
          </p:cNvPr>
          <p:cNvSpPr/>
          <p:nvPr/>
        </p:nvSpPr>
        <p:spPr>
          <a:xfrm>
            <a:off x="0" y="979669"/>
            <a:ext cx="12192000" cy="788677"/>
          </a:xfrm>
          <a:prstGeom prst="roundRect">
            <a:avLst>
              <a:gd name="adj" fmla="val 0"/>
            </a:avLst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latin typeface="Prompt" panose="00000500000000000000" pitchFamily="2" charset="-34"/>
              <a:cs typeface="Prompt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08289950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3962</TotalTime>
  <Words>6951</Words>
  <Application>Microsoft Office PowerPoint</Application>
  <PresentationFormat>แบบจอกว้าง</PresentationFormat>
  <Paragraphs>619</Paragraphs>
  <Slides>52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52</vt:i4>
      </vt:variant>
    </vt:vector>
  </HeadingPairs>
  <TitlesOfParts>
    <vt:vector size="58" baseType="lpstr">
      <vt:lpstr>Arial</vt:lpstr>
      <vt:lpstr>Calibri</vt:lpstr>
      <vt:lpstr>Calibri Light</vt:lpstr>
      <vt:lpstr>Century Gothic</vt:lpstr>
      <vt:lpstr>Prompt</vt:lpstr>
      <vt:lpstr>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ข้อคำถามที่น่าสนใจ</vt:lpstr>
      <vt:lpstr>ข้อคำถามที่น่าสนใจ</vt:lpstr>
      <vt:lpstr>ข้อคำถามที่น่าสนใจ</vt:lpstr>
      <vt:lpstr>ข้อคำถามที่น่าสนใจ</vt:lpstr>
      <vt:lpstr>ข้อคำถามที่น่าสนใจ</vt:lpstr>
      <vt:lpstr>ข้อคำถามที่น่าสนใจ</vt:lpstr>
      <vt:lpstr>ข้อคำถามที่น่าสนใจ</vt:lpstr>
      <vt:lpstr>ข้อคำถามที่น่าสนใจ</vt:lpstr>
      <vt:lpstr>ข้อคำถามที่น่าสนใจ</vt:lpstr>
      <vt:lpstr>ข้อคำถามที่น่าสนใจ</vt:lpstr>
      <vt:lpstr>งานนำเสนอ PowerPoint</vt:lpstr>
      <vt:lpstr>ข้อคำถามที่น่าสนใจ</vt:lpstr>
      <vt:lpstr>ข้อคำถามที่น่าสนใจ</vt:lpstr>
      <vt:lpstr>งานนำเสนอ PowerPoint</vt:lpstr>
      <vt:lpstr>งานนำเสนอ PowerPoint</vt:lpstr>
      <vt:lpstr>งานนำเสนอ PowerPoint</vt:lpstr>
      <vt:lpstr>ข้อคำถามที่น่าสนใจ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FinanceDDC</dc:creator>
  <cp:lastModifiedBy>ADMIN</cp:lastModifiedBy>
  <cp:revision>442</cp:revision>
  <cp:lastPrinted>2024-02-10T06:48:26Z</cp:lastPrinted>
  <dcterms:created xsi:type="dcterms:W3CDTF">2024-01-09T10:47:15Z</dcterms:created>
  <dcterms:modified xsi:type="dcterms:W3CDTF">2024-02-15T16:15:35Z</dcterms:modified>
</cp:coreProperties>
</file>